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454" r:id="rId2"/>
    <p:sldId id="455" r:id="rId3"/>
    <p:sldId id="456" r:id="rId4"/>
    <p:sldId id="457" r:id="rId5"/>
    <p:sldId id="461" r:id="rId6"/>
    <p:sldId id="458" r:id="rId7"/>
    <p:sldId id="459" r:id="rId8"/>
    <p:sldId id="460" r:id="rId9"/>
    <p:sldId id="462" r:id="rId10"/>
    <p:sldId id="464" r:id="rId11"/>
    <p:sldId id="463"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8F8F8"/>
    <a:srgbClr val="213340"/>
    <a:srgbClr val="4B6984"/>
    <a:srgbClr val="213441"/>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444" autoAdjust="0"/>
    <p:restoredTop sz="94660"/>
  </p:normalViewPr>
  <p:slideViewPr>
    <p:cSldViewPr snapToGrid="0">
      <p:cViewPr varScale="1">
        <p:scale>
          <a:sx n="118" d="100"/>
          <a:sy n="118" d="100"/>
        </p:scale>
        <p:origin x="762" y="78"/>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3/24/2021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3/24/2021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microsoft.com/office/2007/relationships/hdphoto" Target="../media/hdphoto1.wdp"/><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28" Type="http://schemas.microsoft.com/office/2007/relationships/hdphoto" Target="../media/hdphoto2.wdp"/><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 Id="rId27"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3" cstate="print">
            <a:extLst>
              <a:ext uri="{BEBA8EAE-BF5A-486C-A8C5-ECC9F3942E4B}">
                <a14:imgProps xmlns:a14="http://schemas.microsoft.com/office/drawing/2010/main">
                  <a14:imgLayer r:embed="rId24">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7" cstate="print">
            <a:extLst>
              <a:ext uri="{BEBA8EAE-BF5A-486C-A8C5-ECC9F3942E4B}">
                <a14:imgProps xmlns:a14="http://schemas.microsoft.com/office/drawing/2010/main">
                  <a14:imgLayer r:embed="rId28">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hyperlink" Target="https://arcticdomainawarenesscenter.org/EventHub_ACCUSARS-II"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image" Target="../media/image9.jpeg"/><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3.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0.png"/><Relationship Id="rId7" Type="http://schemas.openxmlformats.org/officeDocument/2006/relationships/image" Target="../media/image24.png"/><Relationship Id="rId2" Type="http://schemas.openxmlformats.org/officeDocument/2006/relationships/image" Target="../media/image9.jpeg"/><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jpe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3.png"/><Relationship Id="rId2" Type="http://schemas.openxmlformats.org/officeDocument/2006/relationships/image" Target="../media/image9.jpeg"/><Relationship Id="rId1" Type="http://schemas.openxmlformats.org/officeDocument/2006/relationships/slideLayout" Target="../slideLayouts/slideLayout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hyperlink" Target="https://arcticdomainawarenesscenter.org/EventHub_ACCUSARS-I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Medium" panose="020B0603020102020204" pitchFamily="34" charset="0"/>
                <a:ea typeface="Calibri" panose="020F0502020204030204" pitchFamily="34" charset="0"/>
                <a:cs typeface="Times New Roman" panose="02020603050405020304" pitchFamily="18" charset="0"/>
              </a:rPr>
              <a:t>Welcome Arctic minded Professionals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Book" panose="020B0503020102020204" pitchFamily="34" charset="0"/>
                <a:ea typeface="+mn-ea"/>
                <a:cs typeface="+mn-cs"/>
              </a:rPr>
              <a:t>Advancing Collaboration in </a:t>
            </a:r>
            <a:r>
              <a:rPr kumimoji="0" lang="en-US" sz="32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rPr>
              <a:t>Canada</a:t>
            </a:r>
            <a:r>
              <a:rPr kumimoji="0" lang="en-US" sz="32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rPr>
              <a:t>-</a:t>
            </a:r>
            <a:r>
              <a:rPr kumimoji="0" lang="en-US" sz="32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rPr>
              <a:t>U.S.</a:t>
            </a:r>
            <a:r>
              <a:rPr kumimoji="0" lang="en-US" sz="32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rPr>
              <a:t> </a:t>
            </a:r>
            <a:r>
              <a:rPr kumimoji="0" lang="en-US" sz="32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Book" panose="020B0503020102020204" pitchFamily="34" charset="0"/>
                <a:ea typeface="+mn-ea"/>
                <a:cs typeface="+mn-cs"/>
              </a:rPr>
              <a:t>Arctic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Book" panose="020B0503020102020204" pitchFamily="34" charset="0"/>
                <a:ea typeface="+mn-ea"/>
                <a:cs typeface="+mn-cs"/>
              </a:rPr>
              <a:t>Regional Security II (ACCUSARS II)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rPr>
              <a:t>A Strategic Foresight Exercise Sequel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rPr>
              <a:t>Specifically, oriented for the U.S. and Western Canadian Arctic Regions</a:t>
            </a:r>
            <a:endParaRPr kumimoji="0" lang="en-US" sz="24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endParaRPr>
          </a:p>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Medium" panose="020B060302010202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Medium" panose="020B0603020102020204" pitchFamily="34" charset="0"/>
                <a:ea typeface="Calibri" panose="020F0502020204030204" pitchFamily="34" charset="0"/>
                <a:cs typeface="Times New Roman" panose="02020603050405020304" pitchFamily="18" charset="0"/>
              </a:rPr>
              <a:t>25 March 2021 </a:t>
            </a: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Continuing from ACCUSARS I, </a:t>
            </a:r>
            <a:r>
              <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rPr>
              <a:t>ACCUSARS II </a:t>
            </a:r>
            <a:r>
              <a:rPr kumimoji="0" lang="en-US" sz="12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seeks to examine the emerging trends in the medium- and long-term aspects in the North American Arctic security environment to create a useful Strategic Foresight Assessment oriented to the U.S. and Western Canadian Arctic regions (Alaska, Yukon and Northwest Territories).  </a:t>
            </a: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dirty="0">
              <a:solidFill>
                <a:srgbClr val="E4E8EE"/>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Via gathering of academics and practitioners at this workshop, organizers will seek to anticipate potential North American Arctic futures using SFA methods to better identify and codify the understood capability gaps and shortfalls in identifying future risks, challenges and opportunities across Canada-U.S. security collaboration to better protect Canada and U.S. sovereign interests in the Arctic. </a:t>
            </a: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sp>
        <p:nvSpPr>
          <p:cNvPr id="14" name="TextBox 13"/>
          <p:cNvSpPr txBox="1"/>
          <p:nvPr/>
        </p:nvSpPr>
        <p:spPr>
          <a:xfrm>
            <a:off x="28331" y="1390136"/>
            <a:ext cx="3040952" cy="2038864"/>
          </a:xfrm>
          <a:prstGeom prst="rect">
            <a:avLst/>
          </a:prstGeom>
          <a:solidFill>
            <a:srgbClr val="213340">
              <a:alpha val="70000"/>
            </a:srgbClr>
          </a:solidFill>
        </p:spPr>
        <p:txBody>
          <a:bodyPr wrap="square" rtlCol="0">
            <a:spAutoFit/>
          </a:bodyPr>
          <a:lstStyle>
            <a:defPPr>
              <a:defRPr lang="en-US"/>
            </a:defPPr>
            <a:lvl1pPr>
              <a:defRPr sz="1600" b="1">
                <a:solidFill>
                  <a:schemeClr val="bg2"/>
                </a:solidFill>
                <a:latin typeface="Franklin Gothic Book" panose="020B0503020102020204" pitchFamily="34" charset="0"/>
              </a:defRPr>
            </a:lvl1pPr>
          </a:lstStyle>
          <a:p>
            <a:endParaRPr lang="en-US" sz="1100" i="1" u="sng" dirty="0"/>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18771" y="393174"/>
            <a:ext cx="3050512" cy="1046499"/>
          </a:xfrm>
          <a:prstGeom prst="rect">
            <a:avLst/>
          </a:prstGeom>
        </p:spPr>
      </p:pic>
      <p:pic>
        <p:nvPicPr>
          <p:cNvPr id="5" name="Picture 4">
            <a:extLst>
              <a:ext uri="{FF2B5EF4-FFF2-40B4-BE49-F238E27FC236}">
                <a16:creationId xmlns:a16="http://schemas.microsoft.com/office/drawing/2014/main" id="{ADA0020F-5312-4EAE-BDDA-4C894220F8EC}"/>
              </a:ext>
            </a:extLst>
          </p:cNvPr>
          <p:cNvPicPr>
            <a:picLocks noChangeAspect="1"/>
          </p:cNvPicPr>
          <p:nvPr/>
        </p:nvPicPr>
        <p:blipFill>
          <a:blip r:embed="rId4"/>
          <a:stretch>
            <a:fillRect/>
          </a:stretch>
        </p:blipFill>
        <p:spPr>
          <a:xfrm>
            <a:off x="374354" y="1930778"/>
            <a:ext cx="2544337" cy="1333135"/>
          </a:xfrm>
          <a:prstGeom prst="rect">
            <a:avLst/>
          </a:prstGeom>
        </p:spPr>
      </p:pic>
      <p:sp>
        <p:nvSpPr>
          <p:cNvPr id="13" name="TextBox 12">
            <a:extLst>
              <a:ext uri="{FF2B5EF4-FFF2-40B4-BE49-F238E27FC236}">
                <a16:creationId xmlns:a16="http://schemas.microsoft.com/office/drawing/2014/main" id="{701F56E5-77C5-4C90-AD56-06B182D6ED3A}"/>
              </a:ext>
            </a:extLst>
          </p:cNvPr>
          <p:cNvSpPr txBox="1"/>
          <p:nvPr/>
        </p:nvSpPr>
        <p:spPr>
          <a:xfrm>
            <a:off x="660644" y="1470899"/>
            <a:ext cx="1766766" cy="369332"/>
          </a:xfrm>
          <a:prstGeom prst="rect">
            <a:avLst/>
          </a:prstGeom>
          <a:noFill/>
        </p:spPr>
        <p:txBody>
          <a:bodyPr wrap="none" rtlCol="0">
            <a:spAutoFit/>
          </a:bodyPr>
          <a:lstStyle/>
          <a:p>
            <a:r>
              <a:rPr lang="en-US" dirty="0">
                <a:solidFill>
                  <a:srgbClr val="FFFF00"/>
                </a:solidFill>
                <a:latin typeface="Franklin Gothic Book" panose="020B0503020102020204" pitchFamily="34" charset="0"/>
              </a:rPr>
              <a:t>Workshop Hosts</a:t>
            </a:r>
          </a:p>
        </p:txBody>
      </p:sp>
    </p:spTree>
    <p:extLst>
      <p:ext uri="{BB962C8B-B14F-4D97-AF65-F5344CB8AC3E}">
        <p14:creationId xmlns:p14="http://schemas.microsoft.com/office/powerpoint/2010/main" val="2429847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18771" y="2811520"/>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6280887"/>
          </a:xfrm>
          <a:prstGeom prst="rect">
            <a:avLst/>
          </a:prstGeom>
          <a:noFill/>
        </p:spPr>
        <p:txBody>
          <a:bodyPr wrap="square">
            <a:spAutoFit/>
          </a:bodyPr>
          <a:lstStyle/>
          <a:p>
            <a:pPr marL="0" marR="498475">
              <a:lnSpc>
                <a:spcPct val="115000"/>
              </a:lnSpc>
              <a:spcBef>
                <a:spcPts val="600"/>
              </a:spcBef>
              <a:spcAft>
                <a:spcPts val="0"/>
              </a:spcAft>
              <a:tabLst>
                <a:tab pos="749935" algn="l"/>
              </a:tabLst>
            </a:pPr>
            <a:r>
              <a:rPr lang="en-US" sz="1800" dirty="0">
                <a:effectLst/>
                <a:latin typeface="Franklin Gothic Book" panose="020B0503020102020204" pitchFamily="34" charset="0"/>
                <a:ea typeface="Times New Roman" panose="02020603050405020304" pitchFamily="18" charset="0"/>
              </a:rPr>
              <a:t>0730-0745 AST/0930-0945 MST/1130-1145 EST:</a:t>
            </a:r>
            <a:r>
              <a:rPr lang="en-US" sz="1800" b="1" dirty="0">
                <a:effectLst/>
                <a:latin typeface="Franklin Gothic Book" panose="020B05030201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498475">
              <a:lnSpc>
                <a:spcPct val="115000"/>
              </a:lnSpc>
              <a:spcBef>
                <a:spcPts val="600"/>
              </a:spcBef>
              <a:spcAft>
                <a:spcPts val="0"/>
              </a:spcAft>
              <a:tabLst>
                <a:tab pos="749935" algn="l"/>
              </a:tabLst>
            </a:pPr>
            <a:endParaRPr lang="en-US" sz="1800" b="1" u="sng" dirty="0">
              <a:effectLst/>
              <a:latin typeface="Franklin Gothic Book" panose="020B0503020102020204" pitchFamily="34" charset="0"/>
              <a:ea typeface="Times New Roman" panose="02020603050405020304" pitchFamily="18" charset="0"/>
            </a:endParaRPr>
          </a:p>
          <a:p>
            <a:pPr marL="0" marR="498475">
              <a:lnSpc>
                <a:spcPct val="115000"/>
              </a:lnSpc>
              <a:spcBef>
                <a:spcPts val="600"/>
              </a:spcBef>
              <a:spcAft>
                <a:spcPts val="0"/>
              </a:spcAft>
              <a:tabLst>
                <a:tab pos="749935" algn="l"/>
              </a:tabLst>
            </a:pPr>
            <a:r>
              <a:rPr lang="en-US" sz="1800" b="1" u="sng" dirty="0">
                <a:solidFill>
                  <a:srgbClr val="FFFF00"/>
                </a:solidFill>
                <a:effectLst/>
                <a:latin typeface="Franklin Gothic Book" panose="020B0503020102020204" pitchFamily="34" charset="0"/>
                <a:ea typeface="Times New Roman" panose="02020603050405020304" pitchFamily="18" charset="0"/>
              </a:rPr>
              <a:t>Welcome and orientating remarks.</a:t>
            </a:r>
            <a:r>
              <a:rPr lang="en-US" sz="1800" dirty="0">
                <a:solidFill>
                  <a:srgbClr val="FFFF00"/>
                </a:solidFill>
                <a:effectLst/>
                <a:latin typeface="Franklin Gothic Book" panose="020B0503020102020204" pitchFamily="34" charset="0"/>
                <a:ea typeface="Times New Roman" panose="02020603050405020304" pitchFamily="18" charset="0"/>
              </a:rPr>
              <a:t> </a:t>
            </a:r>
            <a:r>
              <a:rPr lang="en-US" sz="1800" dirty="0">
                <a:effectLst/>
                <a:latin typeface="Franklin Gothic Book" panose="020B0503020102020204" pitchFamily="34" charset="0"/>
                <a:ea typeface="Times New Roman" panose="02020603050405020304" pitchFamily="18" charset="0"/>
              </a:rPr>
              <a:t>Administrative remarks by </a:t>
            </a:r>
            <a:r>
              <a:rPr lang="en-US" sz="1800" b="1" dirty="0">
                <a:effectLst/>
                <a:latin typeface="Franklin Gothic Book" panose="020B0503020102020204" pitchFamily="34" charset="0"/>
                <a:ea typeface="Times New Roman" panose="02020603050405020304" pitchFamily="18" charset="0"/>
              </a:rPr>
              <a:t>Dr. Whitney </a:t>
            </a:r>
            <a:r>
              <a:rPr lang="en-US" sz="1800" b="1" dirty="0" err="1">
                <a:effectLst/>
                <a:latin typeface="Franklin Gothic Book" panose="020B0503020102020204" pitchFamily="34" charset="0"/>
                <a:ea typeface="Times New Roman" panose="02020603050405020304" pitchFamily="18" charset="0"/>
              </a:rPr>
              <a:t>Lackenbauer</a:t>
            </a:r>
            <a:r>
              <a:rPr lang="en-US" sz="1800" dirty="0">
                <a:effectLst/>
                <a:latin typeface="Franklin Gothic Book" panose="020B0503020102020204" pitchFamily="34" charset="0"/>
                <a:ea typeface="Times New Roman" panose="02020603050405020304" pitchFamily="18" charset="0"/>
              </a:rPr>
              <a:t>, Network Lead, North American Arctic </a:t>
            </a:r>
            <a:r>
              <a:rPr lang="en-US" sz="1800" dirty="0" err="1">
                <a:effectLst/>
                <a:latin typeface="Franklin Gothic Book" panose="020B0503020102020204" pitchFamily="34" charset="0"/>
                <a:ea typeface="Times New Roman" panose="02020603050405020304" pitchFamily="18" charset="0"/>
              </a:rPr>
              <a:t>Defence</a:t>
            </a:r>
            <a:r>
              <a:rPr lang="en-US" sz="1800" dirty="0">
                <a:effectLst/>
                <a:latin typeface="Franklin Gothic Book" panose="020B0503020102020204" pitchFamily="34" charset="0"/>
                <a:ea typeface="Times New Roman" panose="02020603050405020304" pitchFamily="18" charset="0"/>
              </a:rPr>
              <a:t> and Security Network, Trent University, and </a:t>
            </a:r>
            <a:r>
              <a:rPr lang="en-US" sz="1800" b="1" dirty="0">
                <a:effectLst/>
                <a:latin typeface="Franklin Gothic Book" panose="020B0503020102020204" pitchFamily="34" charset="0"/>
                <a:ea typeface="Times New Roman" panose="02020603050405020304" pitchFamily="18" charset="0"/>
              </a:rPr>
              <a:t>Maj Gen (Ret), Church Kee, USAF</a:t>
            </a:r>
            <a:r>
              <a:rPr lang="en-US" sz="1800" dirty="0">
                <a:effectLst/>
                <a:latin typeface="Franklin Gothic Book" panose="020B0503020102020204" pitchFamily="34" charset="0"/>
                <a:ea typeface="Times New Roman" panose="02020603050405020304" pitchFamily="18" charset="0"/>
              </a:rPr>
              <a:t>, Executive Director, Arctic Domain Awareness Center, University of Alaska.</a:t>
            </a: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rPr>
              <a:t>Note:  All ACCUSARS II Materials are located at </a:t>
            </a:r>
            <a:r>
              <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hlinkClick r:id="rId4"/>
              </a:rPr>
              <a:t>https://arcticdomainawarenesscenter.org/EventHub_ACCUSARS-II</a:t>
            </a: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pic>
        <p:nvPicPr>
          <p:cNvPr id="12" name="Picture 11" descr="Image result for whitney Lackenbauer trent university&quot;">
            <a:extLst>
              <a:ext uri="{FF2B5EF4-FFF2-40B4-BE49-F238E27FC236}">
                <a16:creationId xmlns:a16="http://schemas.microsoft.com/office/drawing/2014/main" id="{4556EE89-5D65-4321-BAE7-9EEDD453ABFB}"/>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944634" y="3093720"/>
            <a:ext cx="1752159" cy="1761502"/>
          </a:xfrm>
          <a:prstGeom prst="rect">
            <a:avLst/>
          </a:prstGeom>
          <a:noFill/>
          <a:ln>
            <a:noFill/>
          </a:ln>
        </p:spPr>
      </p:pic>
      <p:pic>
        <p:nvPicPr>
          <p:cNvPr id="15" name="Picture 14">
            <a:extLst>
              <a:ext uri="{FF2B5EF4-FFF2-40B4-BE49-F238E27FC236}">
                <a16:creationId xmlns:a16="http://schemas.microsoft.com/office/drawing/2014/main" id="{D45C594A-E17E-4B69-93D2-342558FD42BB}"/>
              </a:ext>
            </a:extLst>
          </p:cNvPr>
          <p:cNvPicPr>
            <a:picLocks noChangeAspect="1"/>
          </p:cNvPicPr>
          <p:nvPr/>
        </p:nvPicPr>
        <p:blipFill>
          <a:blip r:embed="rId6"/>
          <a:stretch>
            <a:fillRect/>
          </a:stretch>
        </p:blipFill>
        <p:spPr>
          <a:xfrm>
            <a:off x="7063470" y="3093718"/>
            <a:ext cx="1601366" cy="1761502"/>
          </a:xfrm>
          <a:prstGeom prst="rect">
            <a:avLst/>
          </a:prstGeom>
        </p:spPr>
      </p:pic>
    </p:spTree>
    <p:extLst>
      <p:ext uri="{BB962C8B-B14F-4D97-AF65-F5344CB8AC3E}">
        <p14:creationId xmlns:p14="http://schemas.microsoft.com/office/powerpoint/2010/main" val="2085533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18771" y="2811520"/>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5077480"/>
          </a:xfrm>
          <a:prstGeom prst="rect">
            <a:avLst/>
          </a:prstGeom>
          <a:noFill/>
        </p:spPr>
        <p:txBody>
          <a:bodyPr wrap="square">
            <a:spAutoFit/>
          </a:bodyPr>
          <a:lstStyle/>
          <a:p>
            <a:pPr marL="0" marR="498475">
              <a:lnSpc>
                <a:spcPct val="115000"/>
              </a:lnSpc>
              <a:spcBef>
                <a:spcPts val="600"/>
              </a:spcBef>
              <a:spcAft>
                <a:spcPts val="0"/>
              </a:spcAft>
              <a:tabLst>
                <a:tab pos="749935" algn="l"/>
              </a:tabLst>
            </a:pPr>
            <a:r>
              <a:rPr lang="da-DK" sz="1800" dirty="0">
                <a:effectLst/>
                <a:latin typeface="Franklin Gothic Book" panose="020B0503020102020204" pitchFamily="34" charset="0"/>
                <a:ea typeface="Times New Roman" panose="02020603050405020304" pitchFamily="18" charset="0"/>
              </a:rPr>
              <a:t>0745-0810 ADT/0945-1010 MDT/1145-1210 EDT</a:t>
            </a:r>
          </a:p>
          <a:p>
            <a:pPr marL="0" marR="498475">
              <a:lnSpc>
                <a:spcPct val="115000"/>
              </a:lnSpc>
              <a:spcBef>
                <a:spcPts val="600"/>
              </a:spcBef>
              <a:spcAft>
                <a:spcPts val="0"/>
              </a:spcAft>
              <a:tabLst>
                <a:tab pos="749935" algn="l"/>
              </a:tabLst>
            </a:pPr>
            <a:endParaRPr lang="en-US" sz="1800" b="1" u="sng" dirty="0">
              <a:effectLst/>
              <a:latin typeface="Franklin Gothic Book" panose="020B0503020102020204" pitchFamily="34" charset="0"/>
              <a:ea typeface="Times New Roman" panose="02020603050405020304" pitchFamily="18" charset="0"/>
            </a:endParaRPr>
          </a:p>
          <a:p>
            <a:pPr marL="0" marR="498475">
              <a:lnSpc>
                <a:spcPct val="115000"/>
              </a:lnSpc>
              <a:spcBef>
                <a:spcPts val="600"/>
              </a:spcBef>
              <a:spcAft>
                <a:spcPts val="0"/>
              </a:spcAft>
              <a:tabLst>
                <a:tab pos="749935" algn="l"/>
              </a:tabLst>
            </a:pPr>
            <a:r>
              <a:rPr lang="en-US" b="1" u="sng" dirty="0">
                <a:solidFill>
                  <a:srgbClr val="FFFF00"/>
                </a:solidFill>
                <a:latin typeface="Franklin Gothic Book" panose="020B0503020102020204" pitchFamily="34" charset="0"/>
                <a:ea typeface="Times New Roman" panose="02020603050405020304" pitchFamily="18" charset="0"/>
              </a:rPr>
              <a:t>Opening Address</a:t>
            </a:r>
            <a:r>
              <a:rPr lang="en-US" sz="1800" b="1" u="sng" dirty="0">
                <a:effectLst/>
                <a:latin typeface="Franklin Gothic Book" panose="020B0503020102020204" pitchFamily="34" charset="0"/>
                <a:ea typeface="Times New Roman" panose="02020603050405020304" pitchFamily="18" charset="0"/>
              </a:rPr>
              <a:t>.</a:t>
            </a:r>
            <a:r>
              <a:rPr lang="en-US" sz="1800" b="1" dirty="0">
                <a:effectLst/>
                <a:latin typeface="Franklin Gothic Book" panose="020B0503020102020204" pitchFamily="34" charset="0"/>
                <a:ea typeface="Times New Roman" panose="02020603050405020304" pitchFamily="18" charset="0"/>
              </a:rPr>
              <a:t> </a:t>
            </a:r>
            <a:r>
              <a:rPr lang="en-US" sz="1800" dirty="0">
                <a:effectLst/>
                <a:latin typeface="Franklin Gothic Book" panose="020B0503020102020204" pitchFamily="34" charset="0"/>
                <a:ea typeface="Times New Roman" panose="02020603050405020304" pitchFamily="18" charset="0"/>
              </a:rPr>
              <a:t>Understanding the developing landscape of the North American Arctic. </a:t>
            </a:r>
            <a:r>
              <a:rPr lang="en-US" sz="1800" b="1" dirty="0">
                <a:effectLst/>
                <a:latin typeface="Franklin Gothic Book" panose="020B0503020102020204" pitchFamily="34" charset="0"/>
                <a:ea typeface="Times New Roman" panose="02020603050405020304" pitchFamily="18" charset="0"/>
              </a:rPr>
              <a:t>Mr. Tony </a:t>
            </a:r>
            <a:r>
              <a:rPr lang="en-US" sz="1800" b="1" dirty="0" err="1">
                <a:effectLst/>
                <a:latin typeface="Franklin Gothic Book" panose="020B0503020102020204" pitchFamily="34" charset="0"/>
                <a:ea typeface="Times New Roman" panose="02020603050405020304" pitchFamily="18" charset="0"/>
              </a:rPr>
              <a:t>Penikett</a:t>
            </a:r>
            <a:r>
              <a:rPr lang="en-US" sz="1800" b="1" dirty="0">
                <a:effectLst/>
                <a:latin typeface="Franklin Gothic Book" panose="020B0503020102020204" pitchFamily="34" charset="0"/>
                <a:ea typeface="Times New Roman" panose="02020603050405020304" pitchFamily="18" charset="0"/>
              </a:rPr>
              <a:t>, former Premier of Yukon</a:t>
            </a:r>
            <a:r>
              <a:rPr lang="en-US" sz="1800" dirty="0">
                <a:effectLst/>
                <a:latin typeface="Franklin Gothic Book" panose="020B0503020102020204" pitchFamily="34" charset="0"/>
                <a:ea typeface="Times New Roman" panose="02020603050405020304" pitchFamily="18" charset="0"/>
              </a:rPr>
              <a:t>, currently affiliated with Simon Fraser University, Vancouver, British Columbia.</a:t>
            </a: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pic>
        <p:nvPicPr>
          <p:cNvPr id="3" name="Picture 2">
            <a:extLst>
              <a:ext uri="{FF2B5EF4-FFF2-40B4-BE49-F238E27FC236}">
                <a16:creationId xmlns:a16="http://schemas.microsoft.com/office/drawing/2014/main" id="{4FE301D7-3E20-493A-907D-46B50A499E3C}"/>
              </a:ext>
            </a:extLst>
          </p:cNvPr>
          <p:cNvPicPr>
            <a:picLocks noChangeAspect="1"/>
          </p:cNvPicPr>
          <p:nvPr/>
        </p:nvPicPr>
        <p:blipFill>
          <a:blip r:embed="rId4"/>
          <a:stretch>
            <a:fillRect/>
          </a:stretch>
        </p:blipFill>
        <p:spPr>
          <a:xfrm>
            <a:off x="5372964" y="2811520"/>
            <a:ext cx="3448416" cy="3091919"/>
          </a:xfrm>
          <a:prstGeom prst="rect">
            <a:avLst/>
          </a:prstGeom>
        </p:spPr>
      </p:pic>
    </p:spTree>
    <p:extLst>
      <p:ext uri="{BB962C8B-B14F-4D97-AF65-F5344CB8AC3E}">
        <p14:creationId xmlns:p14="http://schemas.microsoft.com/office/powerpoint/2010/main" val="3552905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349" y="414212"/>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39" y="526454"/>
            <a:ext cx="7884641" cy="7949805"/>
          </a:xfrm>
          <a:prstGeom prst="rect">
            <a:avLst/>
          </a:prstGeom>
          <a:noFill/>
        </p:spPr>
        <p:txBody>
          <a:bodyPr wrap="square">
            <a:spAutoFit/>
          </a:bodyPr>
          <a:lstStyle/>
          <a:p>
            <a:pPr marL="0" marR="498475">
              <a:lnSpc>
                <a:spcPct val="115000"/>
              </a:lnSpc>
              <a:spcBef>
                <a:spcPts val="600"/>
              </a:spcBef>
              <a:spcAft>
                <a:spcPts val="0"/>
              </a:spcAft>
              <a:tabLst>
                <a:tab pos="749935" algn="l"/>
              </a:tabLst>
            </a:pPr>
            <a:r>
              <a:rPr lang="da-DK" sz="1600" dirty="0">
                <a:effectLst/>
                <a:latin typeface="Franklin Gothic Book" panose="020B0503020102020204" pitchFamily="34" charset="0"/>
                <a:ea typeface="Times New Roman" panose="02020603050405020304" pitchFamily="18" charset="0"/>
              </a:rPr>
              <a:t>0810-0920 ADT/1010-1120 MDT/1210-1320 EDT</a:t>
            </a:r>
            <a:endParaRPr lang="en-US" sz="1600" b="1" u="sng" dirty="0">
              <a:effectLst/>
              <a:latin typeface="Franklin Gothic Book" panose="020B0503020102020204" pitchFamily="34" charset="0"/>
              <a:ea typeface="Times New Roman" panose="02020603050405020304" pitchFamily="18" charset="0"/>
            </a:endParaRPr>
          </a:p>
          <a:p>
            <a:pPr marL="0" marR="0">
              <a:lnSpc>
                <a:spcPct val="115000"/>
              </a:lnSpc>
              <a:spcBef>
                <a:spcPts val="0"/>
              </a:spcBef>
              <a:spcAft>
                <a:spcPts val="0"/>
              </a:spcAft>
            </a:pPr>
            <a:endParaRPr lang="en-US" sz="1600" b="1" dirty="0">
              <a:effectLst/>
              <a:latin typeface="Franklin Gothic Book" panose="020B0503020102020204" pitchFamily="34" charset="0"/>
              <a:ea typeface="Times New Roman" panose="02020603050405020304" pitchFamily="18" charset="0"/>
              <a:cs typeface="Calibri" panose="020F0502020204030204" pitchFamily="34" charset="0"/>
            </a:endParaRPr>
          </a:p>
          <a:p>
            <a:pPr marL="0" marR="0">
              <a:lnSpc>
                <a:spcPct val="115000"/>
              </a:lnSpc>
              <a:spcBef>
                <a:spcPts val="0"/>
              </a:spcBef>
              <a:spcAft>
                <a:spcPts val="0"/>
              </a:spcAft>
            </a:pPr>
            <a:r>
              <a:rPr lang="en-US" sz="1600" b="1" u="sng" dirty="0">
                <a:solidFill>
                  <a:srgbClr val="FFFF00"/>
                </a:solidFill>
                <a:latin typeface="Franklin Gothic Book" panose="020B0503020102020204" pitchFamily="34" charset="0"/>
                <a:ea typeface="Times New Roman" panose="02020603050405020304" pitchFamily="18" charset="0"/>
                <a:cs typeface="Calibri" panose="020F0502020204030204" pitchFamily="34" charset="0"/>
              </a:rPr>
              <a:t>ACCUSARS II Panel #1. </a:t>
            </a:r>
            <a:r>
              <a:rPr lang="en-US" sz="1600" b="1" dirty="0">
                <a:effectLst/>
                <a:latin typeface="Franklin Gothic Book" panose="020B0503020102020204" pitchFamily="34" charset="0"/>
                <a:ea typeface="Times New Roman" panose="02020603050405020304" pitchFamily="18" charset="0"/>
                <a:cs typeface="Calibri" panose="020F0502020204030204" pitchFamily="34" charset="0"/>
              </a:rPr>
              <a:t>Unclassified Trends in developing Arctic security risks to the Arctic, with a specific focus towards </a:t>
            </a:r>
            <a:r>
              <a:rPr lang="en-US" sz="1600" b="1" u="sng" dirty="0">
                <a:effectLst/>
                <a:latin typeface="Franklin Gothic Book" panose="020B0503020102020204" pitchFamily="34" charset="0"/>
                <a:ea typeface="Times New Roman" panose="02020603050405020304" pitchFamily="18" charset="0"/>
                <a:cs typeface="Calibri" panose="020F0502020204030204" pitchFamily="34" charset="0"/>
              </a:rPr>
              <a:t>Alaskan and Western Canadian Arctic</a:t>
            </a:r>
            <a:r>
              <a:rPr lang="en-US" sz="1600" b="1" dirty="0">
                <a:effectLst/>
                <a:latin typeface="Franklin Gothic Book" panose="020B0503020102020204" pitchFamily="34" charset="0"/>
                <a:ea typeface="Times New Roman" panose="02020603050405020304" pitchFamily="18" charset="0"/>
                <a:cs typeface="Calibri" panose="020F0502020204030204" pitchFamily="34" charset="0"/>
              </a:rPr>
              <a:t> region:  What is common and what is distinct?</a:t>
            </a:r>
            <a:endParaRPr lang="en-US" sz="1600" dirty="0">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endParaRPr lang="en-US" sz="1400" b="1" i="1" dirty="0">
              <a:solidFill>
                <a:srgbClr val="000000"/>
              </a:solidFill>
              <a:effectLst/>
              <a:latin typeface="Franklin Gothic Book" panose="020B0503020102020204" pitchFamily="34" charset="0"/>
              <a:ea typeface="Times New Roman" panose="02020603050405020304" pitchFamily="18" charset="0"/>
              <a:cs typeface="Calibri" panose="020F0502020204030204" pitchFamily="34" charset="0"/>
            </a:endParaRPr>
          </a:p>
          <a:p>
            <a:pPr marL="0" marR="0">
              <a:lnSpc>
                <a:spcPct val="115000"/>
              </a:lnSpc>
              <a:spcBef>
                <a:spcPts val="0"/>
              </a:spcBef>
              <a:spcAft>
                <a:spcPts val="0"/>
              </a:spcAft>
            </a:pPr>
            <a:r>
              <a:rPr lang="en-US" sz="1600" b="1"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Panel Moderator:</a:t>
            </a:r>
            <a:r>
              <a:rPr lang="en-US" sz="16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 Church Kee</a:t>
            </a:r>
          </a:p>
          <a:p>
            <a:pPr marL="0" marR="0">
              <a:lnSpc>
                <a:spcPct val="115000"/>
              </a:lnSpc>
              <a:spcBef>
                <a:spcPts val="0"/>
              </a:spcBef>
              <a:spcAft>
                <a:spcPts val="0"/>
              </a:spcAft>
            </a:pPr>
            <a:endParaRPr lang="en-US" sz="900" dirty="0">
              <a:solidFill>
                <a:schemeClr val="bg1">
                  <a:lumMod val="10000"/>
                  <a:lumOff val="90000"/>
                </a:schemeClr>
              </a:solidFill>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r>
              <a:rPr lang="en-US" sz="1400" b="1"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Panelists: </a:t>
            </a:r>
            <a:endParaRPr lang="en-US" sz="1400" dirty="0">
              <a:solidFill>
                <a:schemeClr val="bg1">
                  <a:lumMod val="10000"/>
                  <a:lumOff val="90000"/>
                </a:schemeClr>
              </a:solidFill>
              <a:effectLst/>
              <a:latin typeface="Times New Roman" panose="02020603050405020304" pitchFamily="18" charset="0"/>
              <a:ea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400" dirty="0">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MG Peter </a:t>
            </a:r>
            <a:r>
              <a:rPr lang="en-US" sz="1400" dirty="0" err="1">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Andrysiak</a:t>
            </a:r>
            <a:r>
              <a:rPr lang="en-US" sz="1400" dirty="0">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 USA, Deputy CDR, ALCOM and CDR, USARAK, </a:t>
            </a:r>
            <a:r>
              <a:rPr lang="en-US" sz="14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Joint Base Elmendorf-Richardson, Alaska.  </a:t>
            </a:r>
          </a:p>
          <a:p>
            <a:pPr marL="342900" marR="0" lvl="0" indent="-342900">
              <a:lnSpc>
                <a:spcPct val="115000"/>
              </a:lnSpc>
              <a:spcBef>
                <a:spcPts val="0"/>
              </a:spcBef>
              <a:spcAft>
                <a:spcPts val="0"/>
              </a:spcAft>
              <a:buFont typeface="Symbol" panose="05050102010706020507" pitchFamily="18" charset="2"/>
              <a:buChar char=""/>
            </a:pPr>
            <a:r>
              <a:rPr lang="en-US" sz="1400" dirty="0">
                <a:solidFill>
                  <a:schemeClr val="bg1">
                    <a:lumMod val="10000"/>
                    <a:lumOff val="90000"/>
                  </a:schemeClr>
                </a:solidFill>
                <a:latin typeface="Franklin Gothic Book" panose="020B0503020102020204" pitchFamily="34" charset="0"/>
                <a:ea typeface="Calibri" panose="020F0502020204030204" pitchFamily="34" charset="0"/>
                <a:cs typeface="Calibri" panose="020F0502020204030204" pitchFamily="34" charset="0"/>
              </a:rPr>
              <a:t>C</a:t>
            </a:r>
            <a:r>
              <a:rPr lang="en-US" sz="1400" dirty="0">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APT Leanne Lusk, Commander, USCG D17 Sector Anchorage, </a:t>
            </a:r>
            <a:r>
              <a:rPr lang="en-US" sz="14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Joint Base Elmendorf-Richardson, Alaska. </a:t>
            </a:r>
          </a:p>
          <a:p>
            <a:pPr marL="342900" marR="0" lvl="0" indent="-342900">
              <a:lnSpc>
                <a:spcPct val="115000"/>
              </a:lnSpc>
              <a:spcBef>
                <a:spcPts val="0"/>
              </a:spcBef>
              <a:spcAft>
                <a:spcPts val="0"/>
              </a:spcAft>
              <a:buFont typeface="Symbol" panose="05050102010706020507" pitchFamily="18" charset="2"/>
              <a:buChar char=""/>
            </a:pPr>
            <a:r>
              <a:rPr lang="en-US" sz="1400" dirty="0">
                <a:solidFill>
                  <a:schemeClr val="bg1">
                    <a:lumMod val="10000"/>
                    <a:lumOff val="90000"/>
                  </a:schemeClr>
                </a:solidFill>
                <a:effectLst/>
                <a:latin typeface="Franklin Gothic Book" panose="020B0503020102020204" pitchFamily="34" charset="0"/>
                <a:ea typeface="Calibri" panose="020F0502020204030204" pitchFamily="34" charset="0"/>
                <a:cs typeface="Times New Roman" panose="02020603050405020304" pitchFamily="18" charset="0"/>
              </a:rPr>
              <a:t>BGen F.W. </a:t>
            </a:r>
            <a:r>
              <a:rPr lang="en-US" sz="1400" dirty="0" err="1">
                <a:solidFill>
                  <a:schemeClr val="bg1">
                    <a:lumMod val="10000"/>
                    <a:lumOff val="90000"/>
                  </a:schemeClr>
                </a:solidFill>
                <a:effectLst/>
                <a:latin typeface="Franklin Gothic Book" panose="020B0503020102020204" pitchFamily="34" charset="0"/>
                <a:ea typeface="Calibri" panose="020F0502020204030204" pitchFamily="34" charset="0"/>
                <a:cs typeface="Times New Roman" panose="02020603050405020304" pitchFamily="18" charset="0"/>
              </a:rPr>
              <a:t>Radiff</a:t>
            </a:r>
            <a:r>
              <a:rPr lang="en-US" sz="1400" dirty="0">
                <a:solidFill>
                  <a:schemeClr val="bg1">
                    <a:lumMod val="10000"/>
                    <a:lumOff val="9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RCAF,</a:t>
            </a:r>
            <a:r>
              <a:rPr lang="en-US" sz="1400" dirty="0">
                <a:solidFill>
                  <a:schemeClr val="bg1">
                    <a:lumMod val="10000"/>
                    <a:lumOff val="90000"/>
                  </a:schemeClr>
                </a:solidFill>
                <a:effectLst/>
                <a:latin typeface="Georgia" panose="02040502050405020303" pitchFamily="18" charset="0"/>
                <a:ea typeface="Calibri" panose="020F0502020204030204" pitchFamily="34" charset="0"/>
                <a:cs typeface="Times New Roman" panose="02020603050405020304" pitchFamily="18" charset="0"/>
              </a:rPr>
              <a:t> </a:t>
            </a:r>
            <a:r>
              <a:rPr lang="en-US" sz="14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Canadian deputy, Alaska NORAD Region, </a:t>
            </a:r>
            <a:r>
              <a:rPr lang="en-US" sz="14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Joint Base Elmendorf-Richardson, Alaska. (</a:t>
            </a:r>
            <a:r>
              <a:rPr lang="en-US" sz="14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Representative for Federal Bureau of Investigation Anchorage Alaska.</a:t>
            </a:r>
          </a:p>
          <a:p>
            <a:pPr marL="342900" marR="0" lvl="0" indent="-342900">
              <a:lnSpc>
                <a:spcPct val="115000"/>
              </a:lnSpc>
              <a:spcBef>
                <a:spcPts val="0"/>
              </a:spcBef>
              <a:spcAft>
                <a:spcPts val="0"/>
              </a:spcAft>
              <a:buFont typeface="Symbol" panose="05050102010706020507" pitchFamily="18" charset="2"/>
              <a:buChar char=""/>
            </a:pPr>
            <a:r>
              <a:rPr lang="en-US" sz="1400" dirty="0">
                <a:solidFill>
                  <a:schemeClr val="bg1">
                    <a:lumMod val="10000"/>
                    <a:lumOff val="90000"/>
                  </a:schemeClr>
                </a:solidFill>
                <a:latin typeface="Franklin Gothic Book" panose="020B0503020102020204" pitchFamily="34" charset="0"/>
                <a:cs typeface="Times New Roman" panose="02020603050405020304" pitchFamily="18" charset="0"/>
              </a:rPr>
              <a:t>Mr. Shawn Peters, Assistant Special Agent in Charge,  Bureau of Investigation Anchorage Alaska.  </a:t>
            </a:r>
          </a:p>
          <a:p>
            <a:pPr marL="342900" marR="0" lvl="0" indent="-342900">
              <a:lnSpc>
                <a:spcPct val="115000"/>
              </a:lnSpc>
              <a:spcBef>
                <a:spcPts val="0"/>
              </a:spcBef>
              <a:spcAft>
                <a:spcPts val="0"/>
              </a:spcAft>
              <a:buFont typeface="Symbol" panose="05050102010706020507" pitchFamily="18" charset="2"/>
              <a:buChar char=""/>
            </a:pPr>
            <a:r>
              <a:rPr lang="en-US" sz="1400" dirty="0">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CAPT (Navy) Jake French, RCN, Deputy Commander, Joint Task Force North, Yellowknife Northwest Territories (NWT). </a:t>
            </a:r>
          </a:p>
          <a:p>
            <a:pPr marL="342900" marR="0" lvl="0" indent="-342900">
              <a:lnSpc>
                <a:spcPct val="115000"/>
              </a:lnSpc>
              <a:spcBef>
                <a:spcPts val="0"/>
              </a:spcBef>
              <a:spcAft>
                <a:spcPts val="0"/>
              </a:spcAft>
              <a:buFont typeface="Symbol" panose="05050102010706020507" pitchFamily="18" charset="2"/>
              <a:buChar char=""/>
            </a:pPr>
            <a:r>
              <a:rPr lang="en-US" sz="14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Assistant Commissioner, Arctic Region, Neil O’Rourke, Canadian Coast Guard, Yellowknife, NT. </a:t>
            </a:r>
            <a:endParaRPr lang="en-US" sz="14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1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1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1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1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1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pic>
        <p:nvPicPr>
          <p:cNvPr id="5" name="Picture 4">
            <a:extLst>
              <a:ext uri="{FF2B5EF4-FFF2-40B4-BE49-F238E27FC236}">
                <a16:creationId xmlns:a16="http://schemas.microsoft.com/office/drawing/2014/main" id="{22FC1FAD-C3B1-41E0-A12A-76C13EB05477}"/>
              </a:ext>
            </a:extLst>
          </p:cNvPr>
          <p:cNvPicPr>
            <a:picLocks noChangeAspect="1"/>
          </p:cNvPicPr>
          <p:nvPr/>
        </p:nvPicPr>
        <p:blipFill>
          <a:blip r:embed="rId4"/>
          <a:stretch>
            <a:fillRect/>
          </a:stretch>
        </p:blipFill>
        <p:spPr>
          <a:xfrm>
            <a:off x="349961" y="1681889"/>
            <a:ext cx="1136453" cy="1416621"/>
          </a:xfrm>
          <a:prstGeom prst="rect">
            <a:avLst/>
          </a:prstGeom>
        </p:spPr>
      </p:pic>
      <p:pic>
        <p:nvPicPr>
          <p:cNvPr id="6" name="Picture 5">
            <a:extLst>
              <a:ext uri="{FF2B5EF4-FFF2-40B4-BE49-F238E27FC236}">
                <a16:creationId xmlns:a16="http://schemas.microsoft.com/office/drawing/2014/main" id="{BC8CCB47-5E10-4A67-AD4F-93E7A2793A10}"/>
              </a:ext>
            </a:extLst>
          </p:cNvPr>
          <p:cNvPicPr>
            <a:picLocks noChangeAspect="1"/>
          </p:cNvPicPr>
          <p:nvPr/>
        </p:nvPicPr>
        <p:blipFill rotWithShape="1">
          <a:blip r:embed="rId5"/>
          <a:srcRect l="7628"/>
          <a:stretch/>
        </p:blipFill>
        <p:spPr>
          <a:xfrm>
            <a:off x="5974516" y="2025601"/>
            <a:ext cx="669045" cy="796728"/>
          </a:xfrm>
          <a:prstGeom prst="rect">
            <a:avLst/>
          </a:prstGeom>
        </p:spPr>
      </p:pic>
      <p:pic>
        <p:nvPicPr>
          <p:cNvPr id="7" name="Picture 6">
            <a:extLst>
              <a:ext uri="{FF2B5EF4-FFF2-40B4-BE49-F238E27FC236}">
                <a16:creationId xmlns:a16="http://schemas.microsoft.com/office/drawing/2014/main" id="{5C90374E-0B2D-4BA6-87C7-952EDE6E7BD9}"/>
              </a:ext>
            </a:extLst>
          </p:cNvPr>
          <p:cNvPicPr>
            <a:picLocks noChangeAspect="1"/>
          </p:cNvPicPr>
          <p:nvPr/>
        </p:nvPicPr>
        <p:blipFill>
          <a:blip r:embed="rId6"/>
          <a:stretch>
            <a:fillRect/>
          </a:stretch>
        </p:blipFill>
        <p:spPr>
          <a:xfrm>
            <a:off x="1692594" y="1673113"/>
            <a:ext cx="1151388" cy="1438041"/>
          </a:xfrm>
          <a:prstGeom prst="rect">
            <a:avLst/>
          </a:prstGeom>
        </p:spPr>
      </p:pic>
      <p:pic>
        <p:nvPicPr>
          <p:cNvPr id="9" name="Picture 8">
            <a:extLst>
              <a:ext uri="{FF2B5EF4-FFF2-40B4-BE49-F238E27FC236}">
                <a16:creationId xmlns:a16="http://schemas.microsoft.com/office/drawing/2014/main" id="{4D4B12A9-67F2-410D-9120-EB5B685A825E}"/>
              </a:ext>
            </a:extLst>
          </p:cNvPr>
          <p:cNvPicPr>
            <a:picLocks noChangeAspect="1"/>
          </p:cNvPicPr>
          <p:nvPr/>
        </p:nvPicPr>
        <p:blipFill>
          <a:blip r:embed="rId7"/>
          <a:stretch>
            <a:fillRect/>
          </a:stretch>
        </p:blipFill>
        <p:spPr>
          <a:xfrm>
            <a:off x="262505" y="3198450"/>
            <a:ext cx="1151388" cy="1437978"/>
          </a:xfrm>
          <a:prstGeom prst="rect">
            <a:avLst/>
          </a:prstGeom>
        </p:spPr>
      </p:pic>
      <p:pic>
        <p:nvPicPr>
          <p:cNvPr id="12" name="Picture 11">
            <a:extLst>
              <a:ext uri="{FF2B5EF4-FFF2-40B4-BE49-F238E27FC236}">
                <a16:creationId xmlns:a16="http://schemas.microsoft.com/office/drawing/2014/main" id="{D6EE929D-C58A-4B14-B957-144A7A394648}"/>
              </a:ext>
            </a:extLst>
          </p:cNvPr>
          <p:cNvPicPr>
            <a:picLocks noChangeAspect="1"/>
          </p:cNvPicPr>
          <p:nvPr/>
        </p:nvPicPr>
        <p:blipFill>
          <a:blip r:embed="rId8"/>
          <a:stretch>
            <a:fillRect/>
          </a:stretch>
        </p:blipFill>
        <p:spPr>
          <a:xfrm>
            <a:off x="300934" y="4742154"/>
            <a:ext cx="1112960" cy="1437978"/>
          </a:xfrm>
          <a:prstGeom prst="rect">
            <a:avLst/>
          </a:prstGeom>
        </p:spPr>
      </p:pic>
      <p:pic>
        <p:nvPicPr>
          <p:cNvPr id="13" name="Picture 12">
            <a:extLst>
              <a:ext uri="{FF2B5EF4-FFF2-40B4-BE49-F238E27FC236}">
                <a16:creationId xmlns:a16="http://schemas.microsoft.com/office/drawing/2014/main" id="{56B0FADE-8AF0-4C8F-B494-663A413A0B42}"/>
              </a:ext>
            </a:extLst>
          </p:cNvPr>
          <p:cNvPicPr>
            <a:picLocks noChangeAspect="1"/>
          </p:cNvPicPr>
          <p:nvPr/>
        </p:nvPicPr>
        <p:blipFill rotWithShape="1">
          <a:blip r:embed="rId9"/>
          <a:srcRect r="8270"/>
          <a:stretch/>
        </p:blipFill>
        <p:spPr>
          <a:xfrm>
            <a:off x="1735917" y="4723723"/>
            <a:ext cx="1146429" cy="1437977"/>
          </a:xfrm>
          <a:prstGeom prst="rect">
            <a:avLst/>
          </a:prstGeom>
        </p:spPr>
      </p:pic>
      <p:pic>
        <p:nvPicPr>
          <p:cNvPr id="3" name="Picture 2">
            <a:extLst>
              <a:ext uri="{FF2B5EF4-FFF2-40B4-BE49-F238E27FC236}">
                <a16:creationId xmlns:a16="http://schemas.microsoft.com/office/drawing/2014/main" id="{A56135E0-7272-4B91-9605-3C2871419572}"/>
              </a:ext>
            </a:extLst>
          </p:cNvPr>
          <p:cNvPicPr>
            <a:picLocks noChangeAspect="1"/>
          </p:cNvPicPr>
          <p:nvPr/>
        </p:nvPicPr>
        <p:blipFill>
          <a:blip r:embed="rId10"/>
          <a:stretch>
            <a:fillRect/>
          </a:stretch>
        </p:blipFill>
        <p:spPr>
          <a:xfrm>
            <a:off x="1735917" y="3198450"/>
            <a:ext cx="1150382" cy="1437978"/>
          </a:xfrm>
          <a:prstGeom prst="rect">
            <a:avLst/>
          </a:prstGeom>
        </p:spPr>
      </p:pic>
    </p:spTree>
    <p:extLst>
      <p:ext uri="{BB962C8B-B14F-4D97-AF65-F5344CB8AC3E}">
        <p14:creationId xmlns:p14="http://schemas.microsoft.com/office/powerpoint/2010/main" val="2900957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18771" y="2811520"/>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4498860"/>
          </a:xfrm>
          <a:prstGeom prst="rect">
            <a:avLst/>
          </a:prstGeom>
          <a:noFill/>
        </p:spPr>
        <p:txBody>
          <a:bodyPr wrap="square">
            <a:spAutoFit/>
          </a:bodyPr>
          <a:lstStyle/>
          <a:p>
            <a:pPr marL="0" marR="0" algn="ctr">
              <a:lnSpc>
                <a:spcPct val="115000"/>
              </a:lnSpc>
              <a:spcBef>
                <a:spcPts val="0"/>
              </a:spcBef>
              <a:spcAft>
                <a:spcPts val="0"/>
              </a:spcAft>
            </a:pPr>
            <a:endParaRPr lang="da-DK" sz="2400" dirty="0">
              <a:effectLst/>
              <a:latin typeface="Franklin Gothic Book" panose="020B0503020102020204" pitchFamily="34" charset="0"/>
              <a:ea typeface="Calibri" panose="020F0502020204030204" pitchFamily="34" charset="0"/>
              <a:cs typeface="Calibri" panose="020F0502020204030204" pitchFamily="34" charset="0"/>
            </a:endParaRPr>
          </a:p>
          <a:p>
            <a:pPr marL="0" marR="0" algn="ctr">
              <a:lnSpc>
                <a:spcPct val="115000"/>
              </a:lnSpc>
              <a:spcBef>
                <a:spcPts val="0"/>
              </a:spcBef>
              <a:spcAft>
                <a:spcPts val="0"/>
              </a:spcAft>
            </a:pPr>
            <a:endParaRPr lang="da-DK" sz="2400" dirty="0">
              <a:latin typeface="Franklin Gothic Book" panose="020B0503020102020204" pitchFamily="34" charset="0"/>
              <a:ea typeface="Calibri" panose="020F0502020204030204" pitchFamily="34" charset="0"/>
              <a:cs typeface="Calibri" panose="020F0502020204030204" pitchFamily="34" charset="0"/>
            </a:endParaRPr>
          </a:p>
          <a:p>
            <a:pPr marL="0" marR="0" algn="ctr">
              <a:lnSpc>
                <a:spcPct val="115000"/>
              </a:lnSpc>
              <a:spcBef>
                <a:spcPts val="0"/>
              </a:spcBef>
              <a:spcAft>
                <a:spcPts val="0"/>
              </a:spcAft>
            </a:pPr>
            <a:endParaRPr lang="da-DK" sz="2400" dirty="0">
              <a:effectLst/>
              <a:latin typeface="Franklin Gothic Book" panose="020B0503020102020204" pitchFamily="34" charset="0"/>
              <a:ea typeface="Calibri" panose="020F0502020204030204" pitchFamily="34" charset="0"/>
              <a:cs typeface="Calibri" panose="020F0502020204030204" pitchFamily="34" charset="0"/>
            </a:endParaRPr>
          </a:p>
          <a:p>
            <a:pPr marL="0" marR="0" algn="ctr">
              <a:lnSpc>
                <a:spcPct val="115000"/>
              </a:lnSpc>
              <a:spcBef>
                <a:spcPts val="0"/>
              </a:spcBef>
              <a:spcAft>
                <a:spcPts val="0"/>
              </a:spcAft>
            </a:pPr>
            <a:endParaRPr lang="da-DK" sz="2400" dirty="0">
              <a:effectLst/>
              <a:latin typeface="Franklin Gothic Book" panose="020B0503020102020204" pitchFamily="34" charset="0"/>
              <a:ea typeface="Calibri" panose="020F0502020204030204" pitchFamily="34" charset="0"/>
              <a:cs typeface="Calibri" panose="020F0502020204030204" pitchFamily="34" charset="0"/>
            </a:endParaRPr>
          </a:p>
          <a:p>
            <a:pPr marL="0" marR="0" algn="ctr">
              <a:lnSpc>
                <a:spcPct val="115000"/>
              </a:lnSpc>
              <a:spcBef>
                <a:spcPts val="0"/>
              </a:spcBef>
              <a:spcAft>
                <a:spcPts val="0"/>
              </a:spcAft>
            </a:pPr>
            <a:endParaRPr lang="da-DK" sz="2400" dirty="0">
              <a:latin typeface="Franklin Gothic Book" panose="020B0503020102020204" pitchFamily="34" charset="0"/>
              <a:ea typeface="Calibri" panose="020F0502020204030204" pitchFamily="34" charset="0"/>
              <a:cs typeface="Calibri" panose="020F0502020204030204" pitchFamily="34" charset="0"/>
            </a:endParaRPr>
          </a:p>
          <a:p>
            <a:pPr marL="0" marR="0" algn="ctr">
              <a:lnSpc>
                <a:spcPct val="115000"/>
              </a:lnSpc>
              <a:spcBef>
                <a:spcPts val="0"/>
              </a:spcBef>
              <a:spcAft>
                <a:spcPts val="0"/>
              </a:spcAft>
            </a:pPr>
            <a:r>
              <a:rPr lang="da-DK" sz="2400" dirty="0">
                <a:effectLst/>
                <a:latin typeface="Franklin Gothic Book" panose="020B0503020102020204" pitchFamily="34" charset="0"/>
                <a:ea typeface="Calibri" panose="020F0502020204030204" pitchFamily="34" charset="0"/>
                <a:cs typeface="Calibri" panose="020F0502020204030204" pitchFamily="34" charset="0"/>
              </a:rPr>
              <a:t>0920-0930 ADT/1120-1130 MDT/1320-1330 EDT </a:t>
            </a: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ctr" defTabSz="914400" rtl="0" eaLnBrk="1" fontAlgn="auto" latinLnBrk="0" hangingPunct="1">
              <a:lnSpc>
                <a:spcPct val="115000"/>
              </a:lnSpc>
              <a:spcBef>
                <a:spcPts val="0"/>
              </a:spcBef>
              <a:spcAft>
                <a:spcPts val="0"/>
              </a:spcAft>
              <a:buClrTx/>
              <a:buSzTx/>
              <a:buFontTx/>
              <a:buNone/>
              <a:tabLst/>
              <a:defRPr/>
            </a:pPr>
            <a:r>
              <a:rPr lang="en-US" sz="5400" b="1" dirty="0">
                <a:solidFill>
                  <a:srgbClr val="FFFF00"/>
                </a:solidFill>
                <a:latin typeface="Franklin Gothic Book" panose="020B0503020102020204" pitchFamily="34" charset="0"/>
                <a:ea typeface="Times New Roman" panose="02020603050405020304" pitchFamily="18" charset="0"/>
              </a:rPr>
              <a:t>Break</a:t>
            </a: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spTree>
    <p:extLst>
      <p:ext uri="{BB962C8B-B14F-4D97-AF65-F5344CB8AC3E}">
        <p14:creationId xmlns:p14="http://schemas.microsoft.com/office/powerpoint/2010/main" val="3913939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349" y="414212"/>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39" y="526454"/>
            <a:ext cx="7884641" cy="8398389"/>
          </a:xfrm>
          <a:prstGeom prst="rect">
            <a:avLst/>
          </a:prstGeom>
          <a:noFill/>
        </p:spPr>
        <p:txBody>
          <a:bodyPr wrap="square">
            <a:spAutoFit/>
          </a:bodyPr>
          <a:lstStyle/>
          <a:p>
            <a:pPr marL="0" marR="498475">
              <a:lnSpc>
                <a:spcPct val="115000"/>
              </a:lnSpc>
              <a:spcBef>
                <a:spcPts val="600"/>
              </a:spcBef>
              <a:spcAft>
                <a:spcPts val="0"/>
              </a:spcAft>
              <a:tabLst>
                <a:tab pos="749935" algn="l"/>
              </a:tabLst>
            </a:pPr>
            <a:r>
              <a:rPr lang="da-DK" sz="1800" dirty="0">
                <a:effectLst/>
                <a:latin typeface="Franklin Gothic Book" panose="020B0503020102020204" pitchFamily="34" charset="0"/>
                <a:ea typeface="Times New Roman" panose="02020603050405020304" pitchFamily="18" charset="0"/>
              </a:rPr>
              <a:t>0930-1040 ADT/1130-1240 MDT/1330-1440 EDT</a:t>
            </a:r>
          </a:p>
          <a:p>
            <a:pPr marL="0" marR="498475">
              <a:lnSpc>
                <a:spcPct val="115000"/>
              </a:lnSpc>
              <a:spcBef>
                <a:spcPts val="600"/>
              </a:spcBef>
              <a:spcAft>
                <a:spcPts val="0"/>
              </a:spcAft>
              <a:tabLst>
                <a:tab pos="749935" algn="l"/>
              </a:tabLst>
            </a:pPr>
            <a:endParaRPr lang="en-US" sz="800" b="1" dirty="0">
              <a:effectLst/>
              <a:latin typeface="Franklin Gothic Book" panose="020B0503020102020204" pitchFamily="34" charset="0"/>
              <a:ea typeface="Times New Roman" panose="02020603050405020304" pitchFamily="18" charset="0"/>
              <a:cs typeface="Calibri" panose="020F0502020204030204" pitchFamily="34" charset="0"/>
            </a:endParaRPr>
          </a:p>
          <a:p>
            <a:pPr marL="0" marR="0">
              <a:lnSpc>
                <a:spcPct val="115000"/>
              </a:lnSpc>
              <a:spcBef>
                <a:spcPts val="0"/>
              </a:spcBef>
              <a:spcAft>
                <a:spcPts val="0"/>
              </a:spcAft>
            </a:pPr>
            <a:r>
              <a:rPr lang="en-US" b="1" u="sng" dirty="0">
                <a:solidFill>
                  <a:srgbClr val="FFFF00"/>
                </a:solidFill>
                <a:latin typeface="Franklin Gothic Book" panose="020B0503020102020204" pitchFamily="34" charset="0"/>
                <a:ea typeface="Times New Roman" panose="02020603050405020304" pitchFamily="18" charset="0"/>
                <a:cs typeface="Calibri" panose="020F0502020204030204" pitchFamily="34" charset="0"/>
              </a:rPr>
              <a:t>ACCUSARS II Panel #2. </a:t>
            </a:r>
            <a:r>
              <a:rPr lang="en-US" sz="1800" b="1" dirty="0">
                <a:effectLst/>
                <a:latin typeface="Franklin Gothic Book" panose="020B0503020102020204" pitchFamily="34" charset="0"/>
                <a:ea typeface="Times New Roman" panose="02020603050405020304" pitchFamily="18" charset="0"/>
                <a:cs typeface="Calibri" panose="020F0502020204030204" pitchFamily="34" charset="0"/>
              </a:rPr>
              <a:t>The Arctic Economic Security Environment: Navigating Uncertainty </a:t>
            </a:r>
          </a:p>
          <a:p>
            <a:pPr marL="0" marR="0">
              <a:lnSpc>
                <a:spcPct val="115000"/>
              </a:lnSpc>
              <a:spcBef>
                <a:spcPts val="0"/>
              </a:spcBef>
              <a:spcAft>
                <a:spcPts val="0"/>
              </a:spcAft>
            </a:pPr>
            <a:endParaRPr lang="en-US" sz="1200" b="1" i="1" dirty="0">
              <a:solidFill>
                <a:srgbClr val="000000"/>
              </a:solidFill>
              <a:effectLst/>
              <a:latin typeface="Franklin Gothic Book" panose="020B0503020102020204" pitchFamily="34" charset="0"/>
              <a:ea typeface="Times New Roman" panose="02020603050405020304" pitchFamily="18" charset="0"/>
              <a:cs typeface="Calibri" panose="020F0502020204030204" pitchFamily="34" charset="0"/>
            </a:endParaRPr>
          </a:p>
          <a:p>
            <a:pPr marL="0" marR="0">
              <a:lnSpc>
                <a:spcPct val="115000"/>
              </a:lnSpc>
              <a:spcBef>
                <a:spcPts val="0"/>
              </a:spcBef>
              <a:spcAft>
                <a:spcPts val="0"/>
              </a:spcAft>
            </a:pPr>
            <a:r>
              <a:rPr lang="en-US" b="1"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Panel Moderator:</a:t>
            </a:r>
            <a:r>
              <a:rPr lang="en-US"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 Whitney </a:t>
            </a:r>
            <a:r>
              <a:rPr lang="en-US" dirty="0" err="1">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Lackenbauer</a:t>
            </a:r>
            <a:endParaRPr lang="en-US"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endParaRPr>
          </a:p>
          <a:p>
            <a:pPr marL="0" marR="0">
              <a:lnSpc>
                <a:spcPct val="115000"/>
              </a:lnSpc>
              <a:spcBef>
                <a:spcPts val="0"/>
              </a:spcBef>
              <a:spcAft>
                <a:spcPts val="0"/>
              </a:spcAft>
            </a:pPr>
            <a:endParaRPr lang="en-US" sz="1000" dirty="0">
              <a:solidFill>
                <a:schemeClr val="bg1">
                  <a:lumMod val="10000"/>
                  <a:lumOff val="90000"/>
                </a:schemeClr>
              </a:solidFill>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r>
              <a:rPr lang="en-US" sz="1600" b="1"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Panelists: </a:t>
            </a:r>
            <a:endParaRPr lang="en-US" sz="1600" dirty="0">
              <a:solidFill>
                <a:schemeClr val="bg1">
                  <a:lumMod val="10000"/>
                  <a:lumOff val="90000"/>
                </a:schemeClr>
              </a:solidFill>
              <a:effectLst/>
              <a:latin typeface="Times New Roman" panose="02020603050405020304" pitchFamily="18" charset="0"/>
              <a:ea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600" dirty="0">
                <a:effectLst/>
                <a:latin typeface="Franklin Gothic Book" panose="020B0503020102020204" pitchFamily="34" charset="0"/>
                <a:ea typeface="Times New Roman" panose="02020603050405020304" pitchFamily="18" charset="0"/>
                <a:cs typeface="Calibri" panose="020F0502020204030204" pitchFamily="34" charset="0"/>
              </a:rPr>
              <a:t>Dr. Heather Exner-</a:t>
            </a:r>
            <a:r>
              <a:rPr lang="en-US" sz="1600" dirty="0" err="1">
                <a:effectLst/>
                <a:latin typeface="Franklin Gothic Book" panose="020B0503020102020204" pitchFamily="34" charset="0"/>
                <a:ea typeface="Times New Roman" panose="02020603050405020304" pitchFamily="18" charset="0"/>
                <a:cs typeface="Calibri" panose="020F0502020204030204" pitchFamily="34" charset="0"/>
              </a:rPr>
              <a:t>Pirot</a:t>
            </a:r>
            <a:r>
              <a:rPr lang="en-US" sz="1600" dirty="0">
                <a:effectLst/>
                <a:latin typeface="Franklin Gothic Book" panose="020B0503020102020204" pitchFamily="34" charset="0"/>
                <a:ea typeface="Times New Roman" panose="02020603050405020304" pitchFamily="18" charset="0"/>
                <a:cs typeface="Calibri" panose="020F0502020204030204" pitchFamily="34" charset="0"/>
              </a:rPr>
              <a:t>, Member of the Saskatchewan Indigenous Economic Development Network and a Senior Consultant with Morris Interactive, Calgary, Alberta</a:t>
            </a:r>
            <a:r>
              <a:rPr lang="en-US" sz="16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  </a:t>
            </a:r>
          </a:p>
          <a:p>
            <a:pPr marL="342900" marR="0" lvl="0" indent="-342900">
              <a:lnSpc>
                <a:spcPct val="115000"/>
              </a:lnSpc>
              <a:spcBef>
                <a:spcPts val="0"/>
              </a:spcBef>
              <a:spcAft>
                <a:spcPts val="0"/>
              </a:spcAft>
              <a:buFont typeface="Symbol" panose="05050102010706020507" pitchFamily="18" charset="2"/>
              <a:buChar char=""/>
            </a:pPr>
            <a:r>
              <a:rPr lang="en-US" sz="1600" dirty="0">
                <a:effectLst/>
                <a:latin typeface="Franklin Gothic Book" panose="020B0503020102020204" pitchFamily="34" charset="0"/>
                <a:ea typeface="Times New Roman" panose="02020603050405020304" pitchFamily="18" charset="0"/>
                <a:cs typeface="Calibri" panose="020F0502020204030204" pitchFamily="34" charset="0"/>
              </a:rPr>
              <a:t>Mr. Taylor Holshauser, Director of Business Development, Alaska Ocean Cluster. </a:t>
            </a:r>
          </a:p>
          <a:p>
            <a:pPr marL="342900" marR="0" lvl="0" indent="-342900">
              <a:lnSpc>
                <a:spcPct val="115000"/>
              </a:lnSpc>
              <a:spcBef>
                <a:spcPts val="0"/>
              </a:spcBef>
              <a:spcAft>
                <a:spcPts val="0"/>
              </a:spcAft>
              <a:buFont typeface="Symbol" panose="05050102010706020507" pitchFamily="18" charset="2"/>
              <a:buChar char=""/>
            </a:pPr>
            <a:r>
              <a:rPr lang="en-US" sz="1600" dirty="0">
                <a:effectLst/>
                <a:latin typeface="Franklin Gothic Book" panose="020B0503020102020204" pitchFamily="34" charset="0"/>
                <a:ea typeface="Times New Roman" panose="02020603050405020304" pitchFamily="18" charset="0"/>
                <a:cs typeface="Calibri" panose="020F0502020204030204" pitchFamily="34" charset="0"/>
              </a:rPr>
              <a:t>Mr. David Clarke, President and Chief Operating Officer, </a:t>
            </a:r>
            <a:r>
              <a:rPr lang="en-US" sz="1600" dirty="0" err="1">
                <a:effectLst/>
                <a:latin typeface="Franklin Gothic Book" panose="020B0503020102020204" pitchFamily="34" charset="0"/>
                <a:ea typeface="Times New Roman" panose="02020603050405020304" pitchFamily="18" charset="0"/>
                <a:cs typeface="Calibri" panose="020F0502020204030204" pitchFamily="34" charset="0"/>
              </a:rPr>
              <a:t>Qilak</a:t>
            </a:r>
            <a:r>
              <a:rPr lang="en-US" sz="1600" dirty="0">
                <a:effectLst/>
                <a:latin typeface="Franklin Gothic Book" panose="020B0503020102020204" pitchFamily="34" charset="0"/>
                <a:ea typeface="Times New Roman" panose="02020603050405020304" pitchFamily="18" charset="0"/>
                <a:cs typeface="Calibri" panose="020F0502020204030204" pitchFamily="34" charset="0"/>
              </a:rPr>
              <a:t> LNG, LLC, Anchorage, Alaska</a:t>
            </a:r>
            <a:r>
              <a:rPr lang="en-US" sz="16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 </a:t>
            </a:r>
          </a:p>
          <a:p>
            <a:pPr marL="342900" marR="0" lvl="0" indent="-342900">
              <a:lnSpc>
                <a:spcPct val="115000"/>
              </a:lnSpc>
              <a:spcBef>
                <a:spcPts val="0"/>
              </a:spcBef>
              <a:spcAft>
                <a:spcPts val="0"/>
              </a:spcAft>
              <a:buFont typeface="Symbol" panose="05050102010706020507" pitchFamily="18" charset="2"/>
              <a:buChar char=""/>
            </a:pPr>
            <a:r>
              <a:rPr lang="en-US" sz="1600" dirty="0">
                <a:effectLst/>
                <a:latin typeface="Franklin Gothic Book" panose="020B0503020102020204" pitchFamily="34" charset="0"/>
                <a:ea typeface="Times New Roman" panose="02020603050405020304" pitchFamily="18" charset="0"/>
                <a:cs typeface="Calibri" panose="020F0502020204030204" pitchFamily="34" charset="0"/>
              </a:rPr>
              <a:t>Mr. Harry  Flaherty, President &amp; CEO, President and CEO of Qikiqtaaluk Corporation, Iqaluit, Nunavut.</a:t>
            </a:r>
          </a:p>
          <a:p>
            <a:pPr marL="342900" marR="0" lvl="0" indent="-342900">
              <a:lnSpc>
                <a:spcPct val="115000"/>
              </a:lnSpc>
              <a:spcBef>
                <a:spcPts val="0"/>
              </a:spcBef>
              <a:spcAft>
                <a:spcPts val="0"/>
              </a:spcAft>
              <a:buFont typeface="Symbol" panose="05050102010706020507" pitchFamily="18" charset="2"/>
              <a:buChar char=""/>
            </a:pPr>
            <a:r>
              <a:rPr lang="en-US" sz="1600" dirty="0">
                <a:effectLst/>
                <a:latin typeface="Franklin Gothic Book" panose="020B0503020102020204" pitchFamily="34" charset="0"/>
                <a:ea typeface="Times New Roman" panose="02020603050405020304" pitchFamily="18" charset="0"/>
                <a:cs typeface="Times New Roman" panose="02020603050405020304" pitchFamily="18" charset="0"/>
              </a:rPr>
              <a:t>Ms. Christi Bell, Executive Director, Business Enterprise Institute, University of Alaska Anchorage, Anchorage Alaska</a:t>
            </a:r>
            <a:r>
              <a:rPr lang="en-US" sz="16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 </a:t>
            </a:r>
          </a:p>
          <a:p>
            <a:pPr marL="342900" marR="0" lvl="0" indent="-342900">
              <a:lnSpc>
                <a:spcPct val="115000"/>
              </a:lnSpc>
              <a:spcBef>
                <a:spcPts val="0"/>
              </a:spcBef>
              <a:spcAft>
                <a:spcPts val="0"/>
              </a:spcAft>
              <a:buFont typeface="Symbol" panose="05050102010706020507" pitchFamily="18" charset="2"/>
              <a:buChar char=""/>
            </a:pPr>
            <a:r>
              <a:rPr lang="en-US" sz="16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Dr. Rob </a:t>
            </a:r>
            <a:r>
              <a:rPr lang="en-US" sz="1600" dirty="0" err="1">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Huebert</a:t>
            </a:r>
            <a:r>
              <a:rPr lang="en-US" sz="16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 University of Calgary, Alberta </a:t>
            </a:r>
            <a:endParaRPr lang="en-US" sz="1600" b="1" dirty="0">
              <a:solidFill>
                <a:schemeClr val="bg1">
                  <a:lumMod val="10000"/>
                  <a:lumOff val="90000"/>
                </a:schemeClr>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pic>
        <p:nvPicPr>
          <p:cNvPr id="5" name="Picture 4">
            <a:extLst>
              <a:ext uri="{FF2B5EF4-FFF2-40B4-BE49-F238E27FC236}">
                <a16:creationId xmlns:a16="http://schemas.microsoft.com/office/drawing/2014/main" id="{22FC1FAD-C3B1-41E0-A12A-76C13EB0547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00438" y="1655881"/>
            <a:ext cx="1136453" cy="1136453"/>
          </a:xfrm>
          <a:prstGeom prst="rect">
            <a:avLst/>
          </a:prstGeom>
        </p:spPr>
      </p:pic>
      <p:pic>
        <p:nvPicPr>
          <p:cNvPr id="6" name="Picture 5">
            <a:extLst>
              <a:ext uri="{FF2B5EF4-FFF2-40B4-BE49-F238E27FC236}">
                <a16:creationId xmlns:a16="http://schemas.microsoft.com/office/drawing/2014/main" id="{BC8CCB47-5E10-4A67-AD4F-93E7A2793A1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490889" y="1574960"/>
            <a:ext cx="881006" cy="876927"/>
          </a:xfrm>
          <a:prstGeom prst="rect">
            <a:avLst/>
          </a:prstGeom>
        </p:spPr>
      </p:pic>
      <p:pic>
        <p:nvPicPr>
          <p:cNvPr id="9" name="Picture 8">
            <a:extLst>
              <a:ext uri="{FF2B5EF4-FFF2-40B4-BE49-F238E27FC236}">
                <a16:creationId xmlns:a16="http://schemas.microsoft.com/office/drawing/2014/main" id="{4D4B12A9-67F2-410D-9120-EB5B685A825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589592" y="1668076"/>
            <a:ext cx="1136453" cy="1136453"/>
          </a:xfrm>
          <a:prstGeom prst="rect">
            <a:avLst/>
          </a:prstGeom>
        </p:spPr>
      </p:pic>
      <p:pic>
        <p:nvPicPr>
          <p:cNvPr id="12" name="Picture 11">
            <a:extLst>
              <a:ext uri="{FF2B5EF4-FFF2-40B4-BE49-F238E27FC236}">
                <a16:creationId xmlns:a16="http://schemas.microsoft.com/office/drawing/2014/main" id="{D6EE929D-C58A-4B14-B957-144A7A394648}"/>
              </a:ext>
            </a:extLst>
          </p:cNvPr>
          <p:cNvPicPr>
            <a:picLocks noChangeAspect="1"/>
          </p:cNvPicPr>
          <p:nvPr/>
        </p:nvPicPr>
        <p:blipFill rotWithShape="1">
          <a:blip r:embed="rId7">
            <a:extLst>
              <a:ext uri="{28A0092B-C50C-407E-A947-70E740481C1C}">
                <a14:useLocalDpi xmlns:a14="http://schemas.microsoft.com/office/drawing/2010/main" val="0"/>
              </a:ext>
            </a:extLst>
          </a:blip>
          <a:srcRect l="15608" t="5668" r="7494" b="14403"/>
          <a:stretch/>
        </p:blipFill>
        <p:spPr>
          <a:xfrm>
            <a:off x="1587888" y="2889444"/>
            <a:ext cx="1128088" cy="1136453"/>
          </a:xfrm>
          <a:prstGeom prst="rect">
            <a:avLst/>
          </a:prstGeom>
        </p:spPr>
      </p:pic>
      <p:pic>
        <p:nvPicPr>
          <p:cNvPr id="13" name="Picture 12">
            <a:extLst>
              <a:ext uri="{FF2B5EF4-FFF2-40B4-BE49-F238E27FC236}">
                <a16:creationId xmlns:a16="http://schemas.microsoft.com/office/drawing/2014/main" id="{56B0FADE-8AF0-4C8F-B494-663A413A0B42}"/>
              </a:ext>
            </a:extLst>
          </p:cNvPr>
          <p:cNvPicPr>
            <a:picLocks noChangeAspect="1"/>
          </p:cNvPicPr>
          <p:nvPr/>
        </p:nvPicPr>
        <p:blipFill rotWithShape="1">
          <a:blip r:embed="rId8">
            <a:extLst>
              <a:ext uri="{28A0092B-C50C-407E-A947-70E740481C1C}">
                <a14:useLocalDpi xmlns:a14="http://schemas.microsoft.com/office/drawing/2010/main" val="0"/>
              </a:ext>
            </a:extLst>
          </a:blip>
          <a:srcRect l="2429" t="8298" b="14748"/>
          <a:stretch/>
        </p:blipFill>
        <p:spPr>
          <a:xfrm>
            <a:off x="201012" y="4216350"/>
            <a:ext cx="1136453" cy="1173555"/>
          </a:xfrm>
          <a:prstGeom prst="rect">
            <a:avLst/>
          </a:prstGeom>
        </p:spPr>
      </p:pic>
      <p:pic>
        <p:nvPicPr>
          <p:cNvPr id="14" name="Picture 13">
            <a:extLst>
              <a:ext uri="{FF2B5EF4-FFF2-40B4-BE49-F238E27FC236}">
                <a16:creationId xmlns:a16="http://schemas.microsoft.com/office/drawing/2014/main" id="{E1FD3715-70E3-415D-9BC5-C1708088238D}"/>
              </a:ext>
            </a:extLst>
          </p:cNvPr>
          <p:cNvPicPr/>
          <p:nvPr/>
        </p:nvPicPr>
        <p:blipFill rotWithShape="1">
          <a:blip r:embed="rId9"/>
          <a:srcRect l="21586" t="4191" r="1542" b="20538"/>
          <a:stretch/>
        </p:blipFill>
        <p:spPr>
          <a:xfrm>
            <a:off x="1589592" y="4233262"/>
            <a:ext cx="1136453" cy="1280934"/>
          </a:xfrm>
          <a:prstGeom prst="rect">
            <a:avLst/>
          </a:prstGeom>
        </p:spPr>
      </p:pic>
      <p:pic>
        <p:nvPicPr>
          <p:cNvPr id="15" name="Picture 14">
            <a:extLst>
              <a:ext uri="{FF2B5EF4-FFF2-40B4-BE49-F238E27FC236}">
                <a16:creationId xmlns:a16="http://schemas.microsoft.com/office/drawing/2014/main" id="{AFA1E811-164D-4DE8-90B4-9A3B37189748}"/>
              </a:ext>
            </a:extLst>
          </p:cNvPr>
          <p:cNvPicPr/>
          <p:nvPr/>
        </p:nvPicPr>
        <p:blipFill>
          <a:blip r:embed="rId10">
            <a:extLst>
              <a:ext uri="{28A0092B-C50C-407E-A947-70E740481C1C}">
                <a14:useLocalDpi xmlns:a14="http://schemas.microsoft.com/office/drawing/2010/main" val="0"/>
              </a:ext>
            </a:extLst>
          </a:blip>
          <a:srcRect/>
          <a:stretch>
            <a:fillRect/>
          </a:stretch>
        </p:blipFill>
        <p:spPr bwMode="auto">
          <a:xfrm>
            <a:off x="200438" y="2892112"/>
            <a:ext cx="1136453" cy="1173555"/>
          </a:xfrm>
          <a:prstGeom prst="rect">
            <a:avLst/>
          </a:prstGeom>
          <a:noFill/>
        </p:spPr>
      </p:pic>
    </p:spTree>
    <p:extLst>
      <p:ext uri="{BB962C8B-B14F-4D97-AF65-F5344CB8AC3E}">
        <p14:creationId xmlns:p14="http://schemas.microsoft.com/office/powerpoint/2010/main" val="774454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18771" y="2811520"/>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4865114"/>
          </a:xfrm>
          <a:prstGeom prst="rect">
            <a:avLst/>
          </a:prstGeom>
          <a:noFill/>
        </p:spPr>
        <p:txBody>
          <a:bodyPr wrap="square">
            <a:spAutoFit/>
          </a:bodyPr>
          <a:lstStyle/>
          <a:p>
            <a:pPr marL="0" marR="0">
              <a:lnSpc>
                <a:spcPct val="115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Calibri" panose="020F0502020204030204" pitchFamily="34" charset="0"/>
              </a:rPr>
              <a:t>1040-1100 ADT/1240-1300 MDT/1440-1500 EDT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498475">
              <a:lnSpc>
                <a:spcPct val="115000"/>
              </a:lnSpc>
              <a:spcBef>
                <a:spcPts val="600"/>
              </a:spcBef>
              <a:spcAft>
                <a:spcPts val="0"/>
              </a:spcAft>
              <a:tabLst>
                <a:tab pos="749935" algn="l"/>
              </a:tabLst>
            </a:pPr>
            <a:endParaRPr lang="en-US" sz="1800" b="1" u="sng" dirty="0">
              <a:effectLst/>
              <a:latin typeface="Franklin Gothic Book" panose="020B0503020102020204" pitchFamily="34" charset="0"/>
              <a:ea typeface="Times New Roman" panose="02020603050405020304" pitchFamily="18" charset="0"/>
            </a:endParaRPr>
          </a:p>
          <a:p>
            <a:pPr marL="0" marR="498475">
              <a:lnSpc>
                <a:spcPct val="115000"/>
              </a:lnSpc>
              <a:spcBef>
                <a:spcPts val="600"/>
              </a:spcBef>
              <a:spcAft>
                <a:spcPts val="0"/>
              </a:spcAft>
              <a:tabLst>
                <a:tab pos="749935" algn="l"/>
              </a:tabLst>
            </a:pPr>
            <a:r>
              <a:rPr lang="en-US" sz="1800" b="1" u="sng" dirty="0">
                <a:solidFill>
                  <a:srgbClr val="FFFF00"/>
                </a:solidFill>
                <a:effectLst/>
                <a:latin typeface="Franklin Gothic Book" panose="020B0503020102020204" pitchFamily="34" charset="0"/>
                <a:ea typeface="Times New Roman" panose="02020603050405020304" pitchFamily="18" charset="0"/>
              </a:rPr>
              <a:t>Introduction to Strategic Foresight Activity.</a:t>
            </a:r>
            <a:r>
              <a:rPr lang="en-US" sz="1800" b="1" dirty="0">
                <a:solidFill>
                  <a:srgbClr val="FFFF00"/>
                </a:solidFill>
                <a:effectLst/>
                <a:latin typeface="Franklin Gothic Book" panose="020B0503020102020204" pitchFamily="34" charset="0"/>
                <a:ea typeface="Times New Roman" panose="02020603050405020304" pitchFamily="18" charset="0"/>
              </a:rPr>
              <a:t> </a:t>
            </a:r>
            <a:r>
              <a:rPr lang="en-US" sz="1800" dirty="0">
                <a:effectLst/>
                <a:latin typeface="Franklin Gothic Book" panose="020B0503020102020204" pitchFamily="34" charset="0"/>
                <a:ea typeface="Times New Roman" panose="02020603050405020304" pitchFamily="18" charset="0"/>
              </a:rPr>
              <a:t>Orientation </a:t>
            </a:r>
            <a:r>
              <a:rPr lang="en-US" sz="1800" b="1" dirty="0">
                <a:effectLst/>
                <a:latin typeface="Franklin Gothic Book" panose="020B0503020102020204" pitchFamily="34" charset="0"/>
                <a:ea typeface="Times New Roman" panose="02020603050405020304" pitchFamily="18" charset="0"/>
              </a:rPr>
              <a:t>by CDR Aaron Delano-Johnson, USCG </a:t>
            </a:r>
            <a:r>
              <a:rPr lang="en-US" sz="1800" dirty="0">
                <a:effectLst/>
                <a:latin typeface="Franklin Gothic Book" panose="020B0503020102020204" pitchFamily="34" charset="0"/>
                <a:ea typeface="Times New Roman" panose="02020603050405020304" pitchFamily="18" charset="0"/>
              </a:rPr>
              <a:t>and </a:t>
            </a:r>
            <a:r>
              <a:rPr lang="en-US" sz="1800" b="1" dirty="0">
                <a:effectLst/>
                <a:latin typeface="Franklin Gothic Book" panose="020B0503020102020204" pitchFamily="34" charset="0"/>
                <a:ea typeface="Times New Roman" panose="02020603050405020304" pitchFamily="18" charset="0"/>
              </a:rPr>
              <a:t>LCDR Ryan Hawn, USCG </a:t>
            </a:r>
            <a:r>
              <a:rPr lang="en-US" sz="1800" dirty="0">
                <a:effectLst/>
                <a:latin typeface="Franklin Gothic Book" panose="020B0503020102020204" pitchFamily="34" charset="0"/>
                <a:ea typeface="Times New Roman" panose="02020603050405020304" pitchFamily="18" charset="0"/>
              </a:rPr>
              <a:t>HQ USCG DCO-X (Evergreen), Washington D.C. </a:t>
            </a: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pic>
        <p:nvPicPr>
          <p:cNvPr id="12" name="Picture 11">
            <a:extLst>
              <a:ext uri="{FF2B5EF4-FFF2-40B4-BE49-F238E27FC236}">
                <a16:creationId xmlns:a16="http://schemas.microsoft.com/office/drawing/2014/main" id="{4556EE89-5D65-4321-BAE7-9EEDD453ABFB}"/>
              </a:ext>
            </a:extLst>
          </p:cNvPr>
          <p:cNvPicPr/>
          <p:nvPr/>
        </p:nvPicPr>
        <p:blipFill>
          <a:blip r:embed="rId4">
            <a:extLst>
              <a:ext uri="{28A0092B-C50C-407E-A947-70E740481C1C}">
                <a14:useLocalDpi xmlns:a14="http://schemas.microsoft.com/office/drawing/2010/main" val="0"/>
              </a:ext>
            </a:extLst>
          </a:blip>
          <a:srcRect/>
          <a:stretch/>
        </p:blipFill>
        <p:spPr bwMode="auto">
          <a:xfrm>
            <a:off x="4191674" y="3093720"/>
            <a:ext cx="2124166" cy="2198472"/>
          </a:xfrm>
          <a:prstGeom prst="rect">
            <a:avLst/>
          </a:prstGeom>
          <a:noFill/>
          <a:ln>
            <a:noFill/>
          </a:ln>
        </p:spPr>
      </p:pic>
      <p:pic>
        <p:nvPicPr>
          <p:cNvPr id="3" name="Picture 2">
            <a:extLst>
              <a:ext uri="{FF2B5EF4-FFF2-40B4-BE49-F238E27FC236}">
                <a16:creationId xmlns:a16="http://schemas.microsoft.com/office/drawing/2014/main" id="{189F96D6-AE82-4C9C-AD86-8C0DD2AAE68C}"/>
              </a:ext>
            </a:extLst>
          </p:cNvPr>
          <p:cNvPicPr>
            <a:picLocks noChangeAspect="1"/>
          </p:cNvPicPr>
          <p:nvPr/>
        </p:nvPicPr>
        <p:blipFill>
          <a:blip r:embed="rId5"/>
          <a:stretch>
            <a:fillRect/>
          </a:stretch>
        </p:blipFill>
        <p:spPr>
          <a:xfrm>
            <a:off x="7250881" y="3093719"/>
            <a:ext cx="2741257" cy="2443460"/>
          </a:xfrm>
          <a:prstGeom prst="rect">
            <a:avLst/>
          </a:prstGeom>
        </p:spPr>
      </p:pic>
    </p:spTree>
    <p:extLst>
      <p:ext uri="{BB962C8B-B14F-4D97-AF65-F5344CB8AC3E}">
        <p14:creationId xmlns:p14="http://schemas.microsoft.com/office/powerpoint/2010/main" val="3574607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18771" y="2811520"/>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4498860"/>
          </a:xfrm>
          <a:prstGeom prst="rect">
            <a:avLst/>
          </a:prstGeom>
          <a:noFill/>
        </p:spPr>
        <p:txBody>
          <a:bodyPr wrap="square">
            <a:spAutoFit/>
          </a:bodyPr>
          <a:lstStyle/>
          <a:p>
            <a:pPr marL="0" marR="0" algn="ctr">
              <a:lnSpc>
                <a:spcPct val="115000"/>
              </a:lnSpc>
              <a:spcBef>
                <a:spcPts val="0"/>
              </a:spcBef>
              <a:spcAft>
                <a:spcPts val="0"/>
              </a:spcAft>
            </a:pPr>
            <a:endParaRPr lang="da-DK" sz="2400" dirty="0">
              <a:effectLst/>
              <a:latin typeface="Franklin Gothic Book" panose="020B0503020102020204" pitchFamily="34" charset="0"/>
              <a:ea typeface="Calibri" panose="020F0502020204030204" pitchFamily="34" charset="0"/>
              <a:cs typeface="Calibri" panose="020F0502020204030204" pitchFamily="34" charset="0"/>
            </a:endParaRPr>
          </a:p>
          <a:p>
            <a:pPr marL="0" marR="0" algn="ctr">
              <a:lnSpc>
                <a:spcPct val="115000"/>
              </a:lnSpc>
              <a:spcBef>
                <a:spcPts val="0"/>
              </a:spcBef>
              <a:spcAft>
                <a:spcPts val="0"/>
              </a:spcAft>
            </a:pPr>
            <a:endParaRPr lang="da-DK" sz="2400" dirty="0">
              <a:latin typeface="Franklin Gothic Book" panose="020B0503020102020204" pitchFamily="34" charset="0"/>
              <a:ea typeface="Calibri" panose="020F0502020204030204" pitchFamily="34" charset="0"/>
              <a:cs typeface="Calibri" panose="020F0502020204030204" pitchFamily="34" charset="0"/>
            </a:endParaRPr>
          </a:p>
          <a:p>
            <a:pPr marL="0" marR="0" algn="ctr">
              <a:lnSpc>
                <a:spcPct val="115000"/>
              </a:lnSpc>
              <a:spcBef>
                <a:spcPts val="0"/>
              </a:spcBef>
              <a:spcAft>
                <a:spcPts val="0"/>
              </a:spcAft>
            </a:pPr>
            <a:endParaRPr lang="da-DK" sz="2400" dirty="0">
              <a:effectLst/>
              <a:latin typeface="Franklin Gothic Book" panose="020B0503020102020204" pitchFamily="34" charset="0"/>
              <a:ea typeface="Calibri" panose="020F0502020204030204" pitchFamily="34" charset="0"/>
              <a:cs typeface="Calibri" panose="020F0502020204030204" pitchFamily="34" charset="0"/>
            </a:endParaRPr>
          </a:p>
          <a:p>
            <a:pPr marL="0" marR="0" algn="ctr">
              <a:lnSpc>
                <a:spcPct val="115000"/>
              </a:lnSpc>
              <a:spcBef>
                <a:spcPts val="0"/>
              </a:spcBef>
              <a:spcAft>
                <a:spcPts val="0"/>
              </a:spcAft>
            </a:pPr>
            <a:endParaRPr lang="da-DK" sz="2400" dirty="0">
              <a:effectLst/>
              <a:latin typeface="Franklin Gothic Book" panose="020B0503020102020204" pitchFamily="34" charset="0"/>
              <a:ea typeface="Calibri" panose="020F0502020204030204" pitchFamily="34" charset="0"/>
              <a:cs typeface="Calibri" panose="020F0502020204030204" pitchFamily="34" charset="0"/>
            </a:endParaRPr>
          </a:p>
          <a:p>
            <a:pPr marL="0" marR="0" algn="ctr">
              <a:lnSpc>
                <a:spcPct val="115000"/>
              </a:lnSpc>
              <a:spcBef>
                <a:spcPts val="0"/>
              </a:spcBef>
              <a:spcAft>
                <a:spcPts val="0"/>
              </a:spcAft>
            </a:pPr>
            <a:endParaRPr lang="da-DK" sz="2400" dirty="0">
              <a:latin typeface="Franklin Gothic Book" panose="020B0503020102020204" pitchFamily="34" charset="0"/>
              <a:ea typeface="Calibri" panose="020F0502020204030204" pitchFamily="34" charset="0"/>
              <a:cs typeface="Calibri" panose="020F0502020204030204" pitchFamily="34" charset="0"/>
            </a:endParaRPr>
          </a:p>
          <a:p>
            <a:pPr marL="0" marR="0" algn="ctr">
              <a:lnSpc>
                <a:spcPct val="115000"/>
              </a:lnSpc>
              <a:spcBef>
                <a:spcPts val="0"/>
              </a:spcBef>
              <a:spcAft>
                <a:spcPts val="0"/>
              </a:spcAft>
            </a:pPr>
            <a:r>
              <a:rPr lang="da-DK" sz="2400" dirty="0">
                <a:effectLst/>
                <a:latin typeface="Franklin Gothic Book" panose="020B0503020102020204" pitchFamily="34" charset="0"/>
                <a:ea typeface="Calibri" panose="020F0502020204030204" pitchFamily="34" charset="0"/>
                <a:cs typeface="Calibri" panose="020F0502020204030204" pitchFamily="34" charset="0"/>
              </a:rPr>
              <a:t>1100-1110 ADT/1300-1310 MDT/1500-1510 EDT</a:t>
            </a: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ctr" defTabSz="914400" rtl="0" eaLnBrk="1" fontAlgn="auto" latinLnBrk="0" hangingPunct="1">
              <a:lnSpc>
                <a:spcPct val="115000"/>
              </a:lnSpc>
              <a:spcBef>
                <a:spcPts val="0"/>
              </a:spcBef>
              <a:spcAft>
                <a:spcPts val="0"/>
              </a:spcAft>
              <a:buClrTx/>
              <a:buSzTx/>
              <a:buFontTx/>
              <a:buNone/>
              <a:tabLst/>
              <a:defRPr/>
            </a:pPr>
            <a:r>
              <a:rPr lang="en-US" sz="5400" b="1" dirty="0">
                <a:solidFill>
                  <a:srgbClr val="FFFF00"/>
                </a:solidFill>
                <a:latin typeface="Franklin Gothic Book" panose="020B0503020102020204" pitchFamily="34" charset="0"/>
                <a:ea typeface="Times New Roman" panose="02020603050405020304" pitchFamily="18" charset="0"/>
              </a:rPr>
              <a:t>Break</a:t>
            </a: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spTree>
    <p:extLst>
      <p:ext uri="{BB962C8B-B14F-4D97-AF65-F5344CB8AC3E}">
        <p14:creationId xmlns:p14="http://schemas.microsoft.com/office/powerpoint/2010/main" val="424188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18771" y="393174"/>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8623066"/>
          </a:xfrm>
          <a:prstGeom prst="rect">
            <a:avLst/>
          </a:prstGeom>
          <a:noFill/>
        </p:spPr>
        <p:txBody>
          <a:bodyPr wrap="square">
            <a:spAutoFit/>
          </a:bodyPr>
          <a:lstStyle/>
          <a:p>
            <a:pPr marL="0" marR="0">
              <a:lnSpc>
                <a:spcPct val="115000"/>
              </a:lnSpc>
              <a:spcBef>
                <a:spcPts val="0"/>
              </a:spcBef>
              <a:spcAft>
                <a:spcPts val="0"/>
              </a:spcAft>
            </a:pPr>
            <a:r>
              <a:rPr lang="da-DK" sz="1800" dirty="0">
                <a:effectLst/>
                <a:latin typeface="Franklin Gothic Book" panose="020B0503020102020204" pitchFamily="34" charset="0"/>
                <a:ea typeface="Calibri" panose="020F0502020204030204" pitchFamily="34" charset="0"/>
                <a:cs typeface="Calibri" panose="020F0502020204030204" pitchFamily="34" charset="0"/>
              </a:rPr>
              <a:t>1110-1220 ADT/1310-1420 MDT/1510-1620 EDT</a:t>
            </a:r>
          </a:p>
          <a:p>
            <a:pPr marL="0" marR="0">
              <a:lnSpc>
                <a:spcPct val="115000"/>
              </a:lnSpc>
              <a:spcBef>
                <a:spcPts val="0"/>
              </a:spcBef>
              <a:spcAft>
                <a:spcPts val="0"/>
              </a:spcAft>
            </a:pPr>
            <a:endParaRPr lang="en-US" sz="1800" b="1" u="sng" dirty="0">
              <a:effectLst/>
              <a:latin typeface="Franklin Gothic Book" panose="020B0503020102020204" pitchFamily="34" charset="0"/>
              <a:ea typeface="Times New Roman" panose="02020603050405020304" pitchFamily="18" charset="0"/>
            </a:endParaRPr>
          </a:p>
          <a:p>
            <a:pPr marL="0" marR="498475">
              <a:lnSpc>
                <a:spcPct val="115000"/>
              </a:lnSpc>
              <a:spcBef>
                <a:spcPts val="600"/>
              </a:spcBef>
              <a:spcAft>
                <a:spcPts val="0"/>
              </a:spcAft>
              <a:tabLst>
                <a:tab pos="749935" algn="l"/>
              </a:tabLst>
            </a:pPr>
            <a:r>
              <a:rPr lang="en-US" sz="2400" b="1" u="sng" dirty="0">
                <a:solidFill>
                  <a:srgbClr val="FFFF00"/>
                </a:solidFill>
                <a:effectLst/>
                <a:latin typeface="Franklin Gothic Book" panose="020B0503020102020204" pitchFamily="34" charset="0"/>
                <a:ea typeface="Times New Roman" panose="02020603050405020304" pitchFamily="18" charset="0"/>
              </a:rPr>
              <a:t>Strategic </a:t>
            </a:r>
            <a:r>
              <a:rPr lang="en-US" sz="2400" b="1" u="sng" dirty="0">
                <a:solidFill>
                  <a:srgbClr val="FFFF00"/>
                </a:solidFill>
                <a:latin typeface="Franklin Gothic Book" panose="020B0503020102020204" pitchFamily="34" charset="0"/>
                <a:ea typeface="Times New Roman" panose="02020603050405020304" pitchFamily="18" charset="0"/>
              </a:rPr>
              <a:t>Foresight Activity.</a:t>
            </a:r>
            <a:r>
              <a:rPr lang="en-US" sz="2400" dirty="0">
                <a:solidFill>
                  <a:srgbClr val="FFFF00"/>
                </a:solidFill>
                <a:latin typeface="Franklin Gothic Book" panose="020B0503020102020204" pitchFamily="34" charset="0"/>
                <a:ea typeface="Times New Roman" panose="02020603050405020304" pitchFamily="18" charset="0"/>
              </a:rPr>
              <a:t> </a:t>
            </a:r>
            <a:r>
              <a:rPr lang="en-US" sz="2400" dirty="0">
                <a:effectLst/>
                <a:latin typeface="Franklin Gothic Book" panose="020B0503020102020204" pitchFamily="34" charset="0"/>
                <a:ea typeface="Times New Roman" panose="02020603050405020304" pitchFamily="18" charset="0"/>
              </a:rPr>
              <a:t>Converting Themes and Trends into Indicators of Threat/Risk</a:t>
            </a:r>
          </a:p>
          <a:p>
            <a:pPr marL="285750" marR="498475" indent="-285750">
              <a:lnSpc>
                <a:spcPct val="115000"/>
              </a:lnSpc>
              <a:spcBef>
                <a:spcPts val="600"/>
              </a:spcBef>
              <a:buFont typeface="Arial" panose="020B0604020202020204" pitchFamily="34" charset="0"/>
              <a:buChar char="•"/>
              <a:tabLst>
                <a:tab pos="749935" algn="l"/>
              </a:tabLst>
            </a:pPr>
            <a:r>
              <a:rPr lang="en-US" sz="1600" dirty="0">
                <a:effectLst/>
                <a:latin typeface="Franklin Gothic Book" panose="020B0503020102020204" pitchFamily="34" charset="0"/>
                <a:ea typeface="Calibri" panose="020F0502020204030204" pitchFamily="34" charset="0"/>
                <a:cs typeface="Calibri" panose="020F0502020204030204" pitchFamily="34" charset="0"/>
              </a:rPr>
              <a:t>In four (4) planned breakout groups, ACCUSARS participants will assess regional components of the North American Arctic </a:t>
            </a:r>
            <a:r>
              <a:rPr lang="en-US" sz="1600" dirty="0" err="1">
                <a:effectLst/>
                <a:latin typeface="Franklin Gothic Book" panose="020B0503020102020204" pitchFamily="34" charset="0"/>
                <a:ea typeface="Calibri" panose="020F0502020204030204" pitchFamily="34" charset="0"/>
                <a:cs typeface="Calibri" panose="020F0502020204030204" pitchFamily="34" charset="0"/>
              </a:rPr>
              <a:t>defence</a:t>
            </a:r>
            <a:r>
              <a:rPr lang="en-US" sz="1600" dirty="0">
                <a:effectLst/>
                <a:latin typeface="Franklin Gothic Book" panose="020B0503020102020204" pitchFamily="34" charset="0"/>
                <a:ea typeface="Calibri" panose="020F0502020204030204" pitchFamily="34" charset="0"/>
                <a:cs typeface="Calibri" panose="020F0502020204030204" pitchFamily="34" charset="0"/>
              </a:rPr>
              <a:t>/defense and security implications of one theme (political, human, economics/resources, and environment) in detail. </a:t>
            </a:r>
          </a:p>
          <a:p>
            <a:pPr marL="742950" marR="0" lvl="1" indent="-285750">
              <a:lnSpc>
                <a:spcPct val="115000"/>
              </a:lnSpc>
              <a:spcBef>
                <a:spcPts val="0"/>
              </a:spcBef>
              <a:spcAft>
                <a:spcPts val="0"/>
              </a:spcAft>
              <a:buFont typeface="Courier New" panose="02070309020205020404" pitchFamily="49" charset="0"/>
              <a:buChar char="o"/>
            </a:pPr>
            <a:r>
              <a:rPr lang="en-US" sz="1600" dirty="0">
                <a:effectLst/>
                <a:latin typeface="Franklin Gothic Book" panose="020B0503020102020204" pitchFamily="34" charset="0"/>
                <a:ea typeface="Times New Roman" panose="02020603050405020304" pitchFamily="18" charset="0"/>
              </a:rPr>
              <a:t>Group 1:  </a:t>
            </a:r>
            <a:r>
              <a:rPr lang="en-US" sz="1600" b="1" dirty="0">
                <a:effectLst/>
                <a:latin typeface="Franklin Gothic Book" panose="020B0503020102020204" pitchFamily="34" charset="0"/>
                <a:ea typeface="Times New Roman" panose="02020603050405020304" pitchFamily="18" charset="0"/>
              </a:rPr>
              <a:t>Political aspects </a:t>
            </a:r>
            <a:r>
              <a:rPr lang="en-US" sz="1600" dirty="0">
                <a:effectLst/>
                <a:latin typeface="Franklin Gothic Book" panose="020B0503020102020204" pitchFamily="34" charset="0"/>
                <a:ea typeface="Times New Roman" panose="02020603050405020304" pitchFamily="18" charset="0"/>
              </a:rPr>
              <a:t>- Moderated by </a:t>
            </a:r>
            <a:r>
              <a:rPr lang="en-US" sz="1600" b="1" dirty="0">
                <a:effectLst/>
                <a:latin typeface="Franklin Gothic Book" panose="020B0503020102020204" pitchFamily="34" charset="0"/>
                <a:ea typeface="Times New Roman" panose="02020603050405020304" pitchFamily="18" charset="0"/>
              </a:rPr>
              <a:t>Troy Bouffard</a:t>
            </a:r>
            <a:r>
              <a:rPr lang="en-US" sz="1600" dirty="0">
                <a:effectLst/>
                <a:latin typeface="Franklin Gothic Book" panose="020B0503020102020204" pitchFamily="34" charset="0"/>
                <a:ea typeface="Times New Roman" panose="02020603050405020304" pitchFamily="18" charset="0"/>
              </a:rPr>
              <a:t>, CASR, University of Alaska Fairbanks, Fairbanks Alaska. </a:t>
            </a:r>
          </a:p>
          <a:p>
            <a:pPr marL="742950" marR="0" lvl="1" indent="-285750">
              <a:lnSpc>
                <a:spcPct val="115000"/>
              </a:lnSpc>
              <a:spcBef>
                <a:spcPts val="0"/>
              </a:spcBef>
              <a:spcAft>
                <a:spcPts val="0"/>
              </a:spcAft>
              <a:buFont typeface="Courier New" panose="02070309020205020404" pitchFamily="49" charset="0"/>
              <a:buChar char="o"/>
            </a:pPr>
            <a:r>
              <a:rPr lang="en-US" sz="1600" dirty="0">
                <a:effectLst/>
                <a:latin typeface="Franklin Gothic Book" panose="020B0503020102020204" pitchFamily="34" charset="0"/>
                <a:ea typeface="Times New Roman" panose="02020603050405020304" pitchFamily="18" charset="0"/>
              </a:rPr>
              <a:t>Group 2: </a:t>
            </a:r>
            <a:r>
              <a:rPr lang="en-US" sz="1600" b="1" dirty="0">
                <a:effectLst/>
                <a:latin typeface="Franklin Gothic Book" panose="020B0503020102020204" pitchFamily="34" charset="0"/>
                <a:ea typeface="Times New Roman" panose="02020603050405020304" pitchFamily="18" charset="0"/>
              </a:rPr>
              <a:t>The Roles of Remote Communities </a:t>
            </a:r>
            <a:r>
              <a:rPr lang="en-US" sz="1600" dirty="0">
                <a:effectLst/>
                <a:latin typeface="Franklin Gothic Book" panose="020B0503020102020204" pitchFamily="34" charset="0"/>
                <a:ea typeface="Times New Roman" panose="02020603050405020304" pitchFamily="18" charset="0"/>
              </a:rPr>
              <a:t>- Modera</a:t>
            </a:r>
            <a:r>
              <a:rPr lang="en-US" sz="1600" dirty="0">
                <a:effectLst/>
                <a:latin typeface="Franklin Gothic Book" panose="020B0503020102020204" pitchFamily="34" charset="0"/>
                <a:ea typeface="Times New Roman" panose="02020603050405020304" pitchFamily="18" charset="0"/>
                <a:cs typeface="Calibri" panose="020F0502020204030204" pitchFamily="34" charset="0"/>
              </a:rPr>
              <a:t>ted by </a:t>
            </a:r>
            <a:r>
              <a:rPr lang="en-US" sz="1600" b="1" dirty="0">
                <a:effectLst/>
                <a:latin typeface="Franklin Gothic Book" panose="020B0503020102020204" pitchFamily="34" charset="0"/>
                <a:ea typeface="Times New Roman" panose="02020603050405020304" pitchFamily="18" charset="0"/>
                <a:cs typeface="Calibri" panose="020F0502020204030204" pitchFamily="34" charset="0"/>
              </a:rPr>
              <a:t>Dr. Lil Alessa</a:t>
            </a:r>
            <a:r>
              <a:rPr lang="en-US" sz="1600" dirty="0">
                <a:effectLst/>
                <a:latin typeface="Franklin Gothic Book" panose="020B0503020102020204" pitchFamily="34" charset="0"/>
                <a:ea typeface="Times New Roman" panose="02020603050405020304" pitchFamily="18" charset="0"/>
                <a:cs typeface="Calibri" panose="020F0502020204030204" pitchFamily="34" charset="0"/>
              </a:rPr>
              <a:t>, President’s Professor, University of Idaho, Moscow Idaho. </a:t>
            </a:r>
            <a:endParaRPr lang="en-US" sz="1600" dirty="0">
              <a:effectLst/>
              <a:latin typeface="Times New Roman" panose="02020603050405020304" pitchFamily="18" charset="0"/>
              <a:ea typeface="Times New Roman" panose="02020603050405020304" pitchFamily="18" charset="0"/>
            </a:endParaRPr>
          </a:p>
          <a:p>
            <a:pPr marL="742950" marR="0" lvl="1" indent="-285750">
              <a:lnSpc>
                <a:spcPct val="115000"/>
              </a:lnSpc>
              <a:spcBef>
                <a:spcPts val="0"/>
              </a:spcBef>
              <a:spcAft>
                <a:spcPts val="0"/>
              </a:spcAft>
              <a:buFont typeface="Courier New" panose="02070309020205020404" pitchFamily="49" charset="0"/>
              <a:buChar char="o"/>
            </a:pPr>
            <a:r>
              <a:rPr lang="en-US" sz="1600" dirty="0">
                <a:effectLst/>
                <a:latin typeface="Franklin Gothic Book" panose="020B0503020102020204" pitchFamily="34" charset="0"/>
                <a:ea typeface="Times New Roman" panose="02020603050405020304" pitchFamily="18" charset="0"/>
              </a:rPr>
              <a:t>Group 3:  </a:t>
            </a:r>
            <a:r>
              <a:rPr lang="en-US" sz="1600" b="1" dirty="0">
                <a:effectLst/>
                <a:latin typeface="Franklin Gothic Book" panose="020B0503020102020204" pitchFamily="34" charset="0"/>
                <a:ea typeface="Times New Roman" panose="02020603050405020304" pitchFamily="18" charset="0"/>
              </a:rPr>
              <a:t>Environmental aspects </a:t>
            </a:r>
            <a:r>
              <a:rPr lang="en-US" sz="1600" dirty="0">
                <a:effectLst/>
                <a:latin typeface="Franklin Gothic Book" panose="020B0503020102020204" pitchFamily="34" charset="0"/>
                <a:ea typeface="Times New Roman" panose="02020603050405020304" pitchFamily="18" charset="0"/>
              </a:rPr>
              <a:t>- Moderated by </a:t>
            </a:r>
            <a:r>
              <a:rPr lang="en-US" sz="1600" b="1" dirty="0">
                <a:effectLst/>
                <a:latin typeface="Franklin Gothic Book" panose="020B0503020102020204" pitchFamily="34" charset="0"/>
                <a:ea typeface="Times New Roman" panose="02020603050405020304" pitchFamily="18" charset="0"/>
              </a:rPr>
              <a:t>Dr. Craig Tweedie</a:t>
            </a:r>
            <a:r>
              <a:rPr lang="en-US" sz="1600" dirty="0">
                <a:effectLst/>
                <a:latin typeface="Franklin Gothic Book" panose="020B0503020102020204" pitchFamily="34" charset="0"/>
                <a:ea typeface="Times New Roman" panose="02020603050405020304" pitchFamily="18" charset="0"/>
              </a:rPr>
              <a:t>, Professor, Biological Sciences - Environmental Science and Engineering - Environmental Science (College of Science) University of Texas, El Paso Texas. </a:t>
            </a:r>
          </a:p>
          <a:p>
            <a:pPr marL="742950" marR="0" lvl="1" indent="-285750">
              <a:lnSpc>
                <a:spcPct val="115000"/>
              </a:lnSpc>
              <a:spcBef>
                <a:spcPts val="0"/>
              </a:spcBef>
              <a:spcAft>
                <a:spcPts val="0"/>
              </a:spcAft>
              <a:buFont typeface="Courier New" panose="02070309020205020404" pitchFamily="49" charset="0"/>
              <a:buChar char="o"/>
            </a:pPr>
            <a:r>
              <a:rPr lang="en-US" sz="1600" dirty="0">
                <a:effectLst/>
                <a:latin typeface="Franklin Gothic Book" panose="020B0503020102020204" pitchFamily="34" charset="0"/>
                <a:ea typeface="Times New Roman" panose="02020603050405020304" pitchFamily="18" charset="0"/>
              </a:rPr>
              <a:t>Group 4:  </a:t>
            </a:r>
            <a:r>
              <a:rPr lang="en-US" sz="1600" b="1" dirty="0">
                <a:effectLst/>
                <a:latin typeface="Franklin Gothic Book" panose="020B0503020102020204" pitchFamily="34" charset="0"/>
                <a:ea typeface="Times New Roman" panose="02020603050405020304" pitchFamily="18" charset="0"/>
              </a:rPr>
              <a:t>Economic / Resources </a:t>
            </a:r>
            <a:r>
              <a:rPr lang="en-US" sz="1600" dirty="0">
                <a:effectLst/>
                <a:latin typeface="Franklin Gothic Book" panose="020B0503020102020204" pitchFamily="34" charset="0"/>
                <a:ea typeface="Times New Roman" panose="02020603050405020304" pitchFamily="18" charset="0"/>
              </a:rPr>
              <a:t>- Moderated by </a:t>
            </a:r>
            <a:r>
              <a:rPr lang="en-US" sz="1600" b="1" dirty="0">
                <a:effectLst/>
                <a:latin typeface="Franklin Gothic Book" panose="020B0503020102020204" pitchFamily="34" charset="0"/>
                <a:ea typeface="Times New Roman" panose="02020603050405020304" pitchFamily="18" charset="0"/>
              </a:rPr>
              <a:t>Dr. Rob </a:t>
            </a:r>
            <a:r>
              <a:rPr lang="en-US" sz="1600" b="1" dirty="0" err="1">
                <a:effectLst/>
                <a:latin typeface="Franklin Gothic Book" panose="020B0503020102020204" pitchFamily="34" charset="0"/>
                <a:ea typeface="Times New Roman" panose="02020603050405020304" pitchFamily="18" charset="0"/>
              </a:rPr>
              <a:t>Huebert</a:t>
            </a:r>
            <a:r>
              <a:rPr lang="en-US" sz="1600" dirty="0">
                <a:effectLst/>
                <a:latin typeface="Franklin Gothic Book" panose="020B0503020102020204" pitchFamily="34" charset="0"/>
                <a:ea typeface="Times New Roman" panose="02020603050405020304" pitchFamily="18" charset="0"/>
              </a:rPr>
              <a:t>, University of Calgary, Alberta.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285750" marR="498475" indent="-285750">
              <a:lnSpc>
                <a:spcPct val="115000"/>
              </a:lnSpc>
              <a:spcBef>
                <a:spcPts val="600"/>
              </a:spcBef>
              <a:spcAft>
                <a:spcPts val="0"/>
              </a:spcAft>
              <a:buFont typeface="Arial" panose="020B0604020202020204" pitchFamily="34" charset="0"/>
              <a:buChar char="•"/>
              <a:tabLst>
                <a:tab pos="749935" algn="l"/>
              </a:tabLst>
            </a:pPr>
            <a:endParaRPr kumimoji="0" lang="en-US"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pic>
        <p:nvPicPr>
          <p:cNvPr id="5" name="Picture 4">
            <a:extLst>
              <a:ext uri="{FF2B5EF4-FFF2-40B4-BE49-F238E27FC236}">
                <a16:creationId xmlns:a16="http://schemas.microsoft.com/office/drawing/2014/main" id="{C987FB09-ED76-43E3-81E9-2DC752BAFCEE}"/>
              </a:ext>
            </a:extLst>
          </p:cNvPr>
          <p:cNvPicPr>
            <a:picLocks noChangeAspect="1"/>
          </p:cNvPicPr>
          <p:nvPr/>
        </p:nvPicPr>
        <p:blipFill>
          <a:blip r:embed="rId4"/>
          <a:stretch>
            <a:fillRect/>
          </a:stretch>
        </p:blipFill>
        <p:spPr>
          <a:xfrm>
            <a:off x="363652" y="1713484"/>
            <a:ext cx="1127858" cy="1408298"/>
          </a:xfrm>
          <a:prstGeom prst="rect">
            <a:avLst/>
          </a:prstGeom>
        </p:spPr>
      </p:pic>
      <p:pic>
        <p:nvPicPr>
          <p:cNvPr id="6" name="Picture 5">
            <a:extLst>
              <a:ext uri="{FF2B5EF4-FFF2-40B4-BE49-F238E27FC236}">
                <a16:creationId xmlns:a16="http://schemas.microsoft.com/office/drawing/2014/main" id="{BF576EDD-2E4C-4D1B-9E31-F218F53DC34F}"/>
              </a:ext>
            </a:extLst>
          </p:cNvPr>
          <p:cNvPicPr>
            <a:picLocks noChangeAspect="1"/>
          </p:cNvPicPr>
          <p:nvPr/>
        </p:nvPicPr>
        <p:blipFill>
          <a:blip r:embed="rId5"/>
          <a:stretch>
            <a:fillRect/>
          </a:stretch>
        </p:blipFill>
        <p:spPr>
          <a:xfrm>
            <a:off x="1624604" y="2577748"/>
            <a:ext cx="1280271" cy="1280271"/>
          </a:xfrm>
          <a:prstGeom prst="rect">
            <a:avLst/>
          </a:prstGeom>
        </p:spPr>
      </p:pic>
      <p:pic>
        <p:nvPicPr>
          <p:cNvPr id="7" name="Picture 6">
            <a:extLst>
              <a:ext uri="{FF2B5EF4-FFF2-40B4-BE49-F238E27FC236}">
                <a16:creationId xmlns:a16="http://schemas.microsoft.com/office/drawing/2014/main" id="{6451FAA4-0357-4BE0-B585-20E6BC82DD5A}"/>
              </a:ext>
            </a:extLst>
          </p:cNvPr>
          <p:cNvPicPr>
            <a:picLocks noChangeAspect="1"/>
          </p:cNvPicPr>
          <p:nvPr/>
        </p:nvPicPr>
        <p:blipFill>
          <a:blip r:embed="rId6"/>
          <a:stretch>
            <a:fillRect/>
          </a:stretch>
        </p:blipFill>
        <p:spPr>
          <a:xfrm>
            <a:off x="363652" y="3581885"/>
            <a:ext cx="1115665" cy="1530229"/>
          </a:xfrm>
          <a:prstGeom prst="rect">
            <a:avLst/>
          </a:prstGeom>
        </p:spPr>
      </p:pic>
      <p:pic>
        <p:nvPicPr>
          <p:cNvPr id="9" name="Picture 8">
            <a:extLst>
              <a:ext uri="{FF2B5EF4-FFF2-40B4-BE49-F238E27FC236}">
                <a16:creationId xmlns:a16="http://schemas.microsoft.com/office/drawing/2014/main" id="{75F2C823-D3D9-44BF-88CF-28B72030F5A2}"/>
              </a:ext>
            </a:extLst>
          </p:cNvPr>
          <p:cNvPicPr>
            <a:picLocks noChangeAspect="1"/>
          </p:cNvPicPr>
          <p:nvPr/>
        </p:nvPicPr>
        <p:blipFill>
          <a:blip r:embed="rId7"/>
          <a:stretch>
            <a:fillRect/>
          </a:stretch>
        </p:blipFill>
        <p:spPr>
          <a:xfrm>
            <a:off x="1667356" y="4223358"/>
            <a:ext cx="1237519" cy="1545472"/>
          </a:xfrm>
          <a:prstGeom prst="rect">
            <a:avLst/>
          </a:prstGeom>
        </p:spPr>
      </p:pic>
    </p:spTree>
    <p:extLst>
      <p:ext uri="{BB962C8B-B14F-4D97-AF65-F5344CB8AC3E}">
        <p14:creationId xmlns:p14="http://schemas.microsoft.com/office/powerpoint/2010/main" val="1305655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8091" y="2905750"/>
            <a:ext cx="3042071"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6776407"/>
          </a:xfrm>
          <a:prstGeom prst="rect">
            <a:avLst/>
          </a:prstGeom>
          <a:noFill/>
        </p:spPr>
        <p:txBody>
          <a:bodyPr wrap="square">
            <a:spAutoFit/>
          </a:bodyPr>
          <a:lstStyle/>
          <a:p>
            <a:pPr marL="0" marR="0">
              <a:lnSpc>
                <a:spcPct val="115000"/>
              </a:lnSpc>
              <a:spcBef>
                <a:spcPts val="0"/>
              </a:spcBef>
              <a:spcAft>
                <a:spcPts val="0"/>
              </a:spcAft>
            </a:pPr>
            <a:r>
              <a:rPr lang="da-DK" sz="1800" dirty="0">
                <a:effectLst/>
                <a:latin typeface="Franklin Gothic Book" panose="020B0503020102020204" pitchFamily="34" charset="0"/>
                <a:ea typeface="Calibri" panose="020F0502020204030204" pitchFamily="34" charset="0"/>
                <a:cs typeface="Calibri" panose="020F0502020204030204" pitchFamily="34" charset="0"/>
              </a:rPr>
              <a:t>1220-1240 ADT/1420-1440 MDT/1620-1640 EDT</a:t>
            </a:r>
          </a:p>
          <a:p>
            <a:pPr marL="0" marR="0">
              <a:lnSpc>
                <a:spcPct val="115000"/>
              </a:lnSpc>
              <a:spcBef>
                <a:spcPts val="0"/>
              </a:spcBef>
              <a:spcAft>
                <a:spcPts val="0"/>
              </a:spcAft>
            </a:pPr>
            <a:endParaRPr lang="en-US" sz="1800" b="1" u="sng" dirty="0">
              <a:effectLst/>
              <a:latin typeface="Franklin Gothic Book" panose="020B0503020102020204" pitchFamily="34" charset="0"/>
              <a:ea typeface="Times New Roman" panose="02020603050405020304" pitchFamily="18" charset="0"/>
            </a:endParaRPr>
          </a:p>
          <a:p>
            <a:pPr marL="0" marR="0">
              <a:lnSpc>
                <a:spcPct val="115000"/>
              </a:lnSpc>
              <a:spcBef>
                <a:spcPts val="0"/>
              </a:spcBef>
              <a:spcAft>
                <a:spcPts val="0"/>
              </a:spcAft>
            </a:pPr>
            <a:endParaRPr lang="en-US" b="1" u="sng" dirty="0">
              <a:latin typeface="Franklin Gothic Book" panose="020B0503020102020204" pitchFamily="34" charset="0"/>
              <a:ea typeface="Times New Roman" panose="02020603050405020304" pitchFamily="18" charset="0"/>
            </a:endParaRPr>
          </a:p>
          <a:p>
            <a:pPr marL="0" marR="0">
              <a:lnSpc>
                <a:spcPct val="115000"/>
              </a:lnSpc>
              <a:spcBef>
                <a:spcPts val="0"/>
              </a:spcBef>
              <a:spcAft>
                <a:spcPts val="0"/>
              </a:spcAft>
            </a:pPr>
            <a:endParaRPr lang="en-US" sz="1800" b="1" u="sng" dirty="0">
              <a:effectLst/>
              <a:latin typeface="Franklin Gothic Book" panose="020B0503020102020204" pitchFamily="34" charset="0"/>
              <a:ea typeface="Times New Roman" panose="02020603050405020304" pitchFamily="18" charset="0"/>
            </a:endParaRPr>
          </a:p>
          <a:p>
            <a:pPr marL="0" marR="0">
              <a:lnSpc>
                <a:spcPct val="115000"/>
              </a:lnSpc>
              <a:spcBef>
                <a:spcPts val="0"/>
              </a:spcBef>
              <a:spcAft>
                <a:spcPts val="0"/>
              </a:spcAft>
            </a:pPr>
            <a:endParaRPr lang="en-US" b="1" u="sng" dirty="0">
              <a:latin typeface="Franklin Gothic Book" panose="020B0503020102020204" pitchFamily="34" charset="0"/>
              <a:ea typeface="Times New Roman" panose="02020603050405020304" pitchFamily="18" charset="0"/>
            </a:endParaRPr>
          </a:p>
          <a:p>
            <a:pPr marL="0" marR="0">
              <a:lnSpc>
                <a:spcPct val="115000"/>
              </a:lnSpc>
              <a:spcBef>
                <a:spcPts val="0"/>
              </a:spcBef>
              <a:spcAft>
                <a:spcPts val="0"/>
              </a:spcAft>
            </a:pPr>
            <a:endParaRPr lang="en-US" sz="1800" b="1" u="sng" dirty="0">
              <a:effectLst/>
              <a:latin typeface="Franklin Gothic Book" panose="020B0503020102020204" pitchFamily="34" charset="0"/>
              <a:ea typeface="Times New Roman" panose="02020603050405020304" pitchFamily="18" charset="0"/>
            </a:endParaRPr>
          </a:p>
          <a:p>
            <a:pPr marL="0" marR="0">
              <a:lnSpc>
                <a:spcPct val="115000"/>
              </a:lnSpc>
              <a:spcBef>
                <a:spcPts val="0"/>
              </a:spcBef>
              <a:spcAft>
                <a:spcPts val="0"/>
              </a:spcAft>
            </a:pPr>
            <a:endParaRPr lang="en-US" sz="1800" b="1" u="sng" dirty="0">
              <a:effectLst/>
              <a:latin typeface="Franklin Gothic Book" panose="020B0503020102020204" pitchFamily="34" charset="0"/>
              <a:ea typeface="Times New Roman" panose="02020603050405020304" pitchFamily="18" charset="0"/>
            </a:endParaRPr>
          </a:p>
          <a:p>
            <a:pPr marL="0" marR="498475">
              <a:lnSpc>
                <a:spcPct val="115000"/>
              </a:lnSpc>
              <a:spcBef>
                <a:spcPts val="600"/>
              </a:spcBef>
              <a:spcAft>
                <a:spcPts val="0"/>
              </a:spcAft>
              <a:tabLst>
                <a:tab pos="749935" algn="l"/>
              </a:tabLst>
            </a:pPr>
            <a:r>
              <a:rPr lang="en-US" sz="2800" b="1" u="sng" dirty="0">
                <a:solidFill>
                  <a:srgbClr val="FFFF00"/>
                </a:solidFill>
                <a:effectLst/>
                <a:latin typeface="Franklin Gothic Book" panose="020B0503020102020204" pitchFamily="34" charset="0"/>
                <a:ea typeface="Times New Roman" panose="02020603050405020304" pitchFamily="18" charset="0"/>
              </a:rPr>
              <a:t>Strategic </a:t>
            </a:r>
            <a:r>
              <a:rPr lang="en-US" sz="2800" b="1" u="sng" dirty="0">
                <a:solidFill>
                  <a:srgbClr val="FFFF00"/>
                </a:solidFill>
                <a:latin typeface="Franklin Gothic Book" panose="020B0503020102020204" pitchFamily="34" charset="0"/>
                <a:ea typeface="Times New Roman" panose="02020603050405020304" pitchFamily="18" charset="0"/>
              </a:rPr>
              <a:t>Foresight Activity.</a:t>
            </a:r>
            <a:r>
              <a:rPr lang="en-US" sz="2800" dirty="0">
                <a:solidFill>
                  <a:srgbClr val="FFFF00"/>
                </a:solidFill>
                <a:latin typeface="Franklin Gothic Book" panose="020B0503020102020204" pitchFamily="34" charset="0"/>
                <a:ea typeface="Times New Roman" panose="02020603050405020304" pitchFamily="18" charset="0"/>
              </a:rPr>
              <a:t> </a:t>
            </a:r>
            <a:r>
              <a:rPr lang="en-US" sz="2800" dirty="0">
                <a:effectLst/>
                <a:latin typeface="Franklin Gothic Book" panose="020B0503020102020204" pitchFamily="34" charset="0"/>
                <a:ea typeface="Times New Roman" panose="02020603050405020304" pitchFamily="18" charset="0"/>
              </a:rPr>
              <a:t>Converting Themes and Trends into Indicators of Threat/Risk</a:t>
            </a:r>
            <a:endParaRPr lang="en-US" sz="1200" b="1" dirty="0">
              <a:solidFill>
                <a:srgbClr val="FFFF00"/>
              </a:solidFill>
              <a:effectLst/>
              <a:latin typeface="Franklin Gothic Book" panose="020B0503020102020204" pitchFamily="34" charset="0"/>
              <a:ea typeface="Times New Roman" panose="02020603050405020304" pitchFamily="18" charset="0"/>
            </a:endParaRPr>
          </a:p>
          <a:p>
            <a:pPr marL="0" marR="498475" algn="ctr">
              <a:lnSpc>
                <a:spcPct val="115000"/>
              </a:lnSpc>
              <a:spcBef>
                <a:spcPts val="600"/>
              </a:spcBef>
              <a:spcAft>
                <a:spcPts val="0"/>
              </a:spcAft>
              <a:tabLst>
                <a:tab pos="749935" algn="l"/>
              </a:tabLst>
            </a:pPr>
            <a:r>
              <a:rPr lang="en-US" sz="2800" b="1" dirty="0">
                <a:solidFill>
                  <a:srgbClr val="FFFF00"/>
                </a:solidFill>
                <a:effectLst/>
                <a:latin typeface="Franklin Gothic Book" panose="020B0503020102020204" pitchFamily="34" charset="0"/>
                <a:ea typeface="Times New Roman" panose="02020603050405020304" pitchFamily="18" charset="0"/>
              </a:rPr>
              <a:t>Reports and Discussion</a:t>
            </a: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spTree>
    <p:extLst>
      <p:ext uri="{BB962C8B-B14F-4D97-AF65-F5344CB8AC3E}">
        <p14:creationId xmlns:p14="http://schemas.microsoft.com/office/powerpoint/2010/main" val="180337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18771" y="2811520"/>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6387069"/>
          </a:xfrm>
          <a:prstGeom prst="rect">
            <a:avLst/>
          </a:prstGeom>
          <a:noFill/>
        </p:spPr>
        <p:txBody>
          <a:bodyPr wrap="square">
            <a:spAutoFit/>
          </a:bodyPr>
          <a:lstStyle/>
          <a:p>
            <a:pPr marL="0" marR="498475">
              <a:lnSpc>
                <a:spcPct val="115000"/>
              </a:lnSpc>
              <a:spcBef>
                <a:spcPts val="600"/>
              </a:spcBef>
              <a:spcAft>
                <a:spcPts val="0"/>
              </a:spcAft>
              <a:tabLst>
                <a:tab pos="749935" algn="l"/>
              </a:tabLst>
            </a:pPr>
            <a:r>
              <a:rPr lang="da-DK" sz="1800" dirty="0">
                <a:effectLst/>
                <a:latin typeface="Franklin Gothic Book" panose="020B0503020102020204" pitchFamily="34" charset="0"/>
                <a:ea typeface="Times New Roman" panose="02020603050405020304" pitchFamily="18" charset="0"/>
              </a:rPr>
              <a:t>1240-1250 ADT/1440-1450 MDT/1640-1650 EDT	</a:t>
            </a:r>
          </a:p>
          <a:p>
            <a:pPr marL="0" marR="498475">
              <a:lnSpc>
                <a:spcPct val="115000"/>
              </a:lnSpc>
              <a:spcBef>
                <a:spcPts val="600"/>
              </a:spcBef>
              <a:spcAft>
                <a:spcPts val="0"/>
              </a:spcAft>
              <a:tabLst>
                <a:tab pos="749935" algn="l"/>
              </a:tabLst>
            </a:pPr>
            <a:endParaRPr lang="en-US" sz="1800" b="1" u="sng" dirty="0">
              <a:effectLst/>
              <a:latin typeface="Franklin Gothic Book" panose="020B0503020102020204" pitchFamily="34" charset="0"/>
              <a:ea typeface="Times New Roman" panose="02020603050405020304" pitchFamily="18" charset="0"/>
            </a:endParaRPr>
          </a:p>
          <a:p>
            <a:pPr marL="0" marR="498475">
              <a:lnSpc>
                <a:spcPct val="115000"/>
              </a:lnSpc>
              <a:spcBef>
                <a:spcPts val="600"/>
              </a:spcBef>
              <a:spcAft>
                <a:spcPts val="0"/>
              </a:spcAft>
              <a:tabLst>
                <a:tab pos="749935" algn="l"/>
              </a:tabLst>
            </a:pPr>
            <a:r>
              <a:rPr lang="en-US" sz="1800" b="1" u="sng" dirty="0">
                <a:solidFill>
                  <a:srgbClr val="FFFF00"/>
                </a:solidFill>
                <a:effectLst/>
                <a:latin typeface="Franklin Gothic Book" panose="020B0503020102020204" pitchFamily="34" charset="0"/>
                <a:ea typeface="Times New Roman" panose="02020603050405020304" pitchFamily="18" charset="0"/>
              </a:rPr>
              <a:t>Daily Wrap-Up and Agenda for Day 1.</a:t>
            </a:r>
            <a:r>
              <a:rPr lang="en-US" sz="1800" dirty="0">
                <a:solidFill>
                  <a:srgbClr val="FFFF00"/>
                </a:solidFill>
                <a:effectLst/>
                <a:latin typeface="Franklin Gothic Book" panose="020B0503020102020204" pitchFamily="34" charset="0"/>
                <a:ea typeface="Times New Roman" panose="02020603050405020304" pitchFamily="18" charset="0"/>
              </a:rPr>
              <a:t> </a:t>
            </a:r>
            <a:r>
              <a:rPr lang="en-US" sz="1800" dirty="0">
                <a:effectLst/>
                <a:latin typeface="Franklin Gothic Book" panose="020B0503020102020204" pitchFamily="34" charset="0"/>
                <a:ea typeface="Times New Roman" panose="02020603050405020304" pitchFamily="18" charset="0"/>
              </a:rPr>
              <a:t>Remarks by </a:t>
            </a:r>
            <a:r>
              <a:rPr lang="en-US" sz="1800" b="1" dirty="0">
                <a:effectLst/>
                <a:latin typeface="Franklin Gothic Book" panose="020B0503020102020204" pitchFamily="34" charset="0"/>
                <a:ea typeface="Times New Roman" panose="02020603050405020304" pitchFamily="18" charset="0"/>
              </a:rPr>
              <a:t>Dr. Whitney </a:t>
            </a:r>
            <a:r>
              <a:rPr lang="en-US" sz="1800" b="1" dirty="0" err="1">
                <a:effectLst/>
                <a:latin typeface="Franklin Gothic Book" panose="020B0503020102020204" pitchFamily="34" charset="0"/>
                <a:ea typeface="Times New Roman" panose="02020603050405020304" pitchFamily="18" charset="0"/>
              </a:rPr>
              <a:t>Lackenbauer</a:t>
            </a:r>
            <a:r>
              <a:rPr lang="en-US" sz="1800" dirty="0">
                <a:effectLst/>
                <a:latin typeface="Franklin Gothic Book" panose="020B0503020102020204" pitchFamily="34" charset="0"/>
                <a:ea typeface="Times New Roman" panose="02020603050405020304" pitchFamily="18" charset="0"/>
              </a:rPr>
              <a:t>, Network Lead, North American Arctic </a:t>
            </a:r>
            <a:r>
              <a:rPr lang="en-US" sz="1800" dirty="0" err="1">
                <a:effectLst/>
                <a:latin typeface="Franklin Gothic Book" panose="020B0503020102020204" pitchFamily="34" charset="0"/>
                <a:ea typeface="Times New Roman" panose="02020603050405020304" pitchFamily="18" charset="0"/>
              </a:rPr>
              <a:t>Defence</a:t>
            </a:r>
            <a:r>
              <a:rPr lang="en-US" sz="1800" dirty="0">
                <a:effectLst/>
                <a:latin typeface="Franklin Gothic Book" panose="020B0503020102020204" pitchFamily="34" charset="0"/>
                <a:ea typeface="Times New Roman" panose="02020603050405020304" pitchFamily="18" charset="0"/>
              </a:rPr>
              <a:t> and Security Network, Trent University, and </a:t>
            </a:r>
            <a:r>
              <a:rPr lang="en-US" sz="1800" b="1" dirty="0">
                <a:effectLst/>
                <a:latin typeface="Franklin Gothic Book" panose="020B0503020102020204" pitchFamily="34" charset="0"/>
                <a:ea typeface="Times New Roman" panose="02020603050405020304" pitchFamily="18" charset="0"/>
              </a:rPr>
              <a:t>Maj Gen (Ret), Church Kee, USAF</a:t>
            </a:r>
            <a:r>
              <a:rPr lang="en-US" sz="1800" dirty="0">
                <a:effectLst/>
                <a:latin typeface="Franklin Gothic Book" panose="020B0503020102020204" pitchFamily="34" charset="0"/>
                <a:ea typeface="Times New Roman" panose="02020603050405020304" pitchFamily="18" charset="0"/>
              </a:rPr>
              <a:t>, Executive Director, Arctic Domain Awareness Center, University of Alaska.</a:t>
            </a: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rPr>
              <a:t>Note:  All ACCUSARS II Materials are located at </a:t>
            </a:r>
            <a:r>
              <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hlinkClick r:id="rId4"/>
              </a:rPr>
              <a:t>https://arcticdomainawarenesscenter.org/EventHub_ACCUSARS-II</a:t>
            </a: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pic>
        <p:nvPicPr>
          <p:cNvPr id="12" name="Picture 11" descr="Image result for whitney Lackenbauer trent university&quot;">
            <a:extLst>
              <a:ext uri="{FF2B5EF4-FFF2-40B4-BE49-F238E27FC236}">
                <a16:creationId xmlns:a16="http://schemas.microsoft.com/office/drawing/2014/main" id="{4556EE89-5D65-4321-BAE7-9EEDD453ABFB}"/>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944634" y="3093719"/>
            <a:ext cx="1961831" cy="2004263"/>
          </a:xfrm>
          <a:prstGeom prst="rect">
            <a:avLst/>
          </a:prstGeom>
          <a:noFill/>
          <a:ln>
            <a:noFill/>
          </a:ln>
        </p:spPr>
      </p:pic>
      <p:pic>
        <p:nvPicPr>
          <p:cNvPr id="15" name="Picture 14">
            <a:extLst>
              <a:ext uri="{FF2B5EF4-FFF2-40B4-BE49-F238E27FC236}">
                <a16:creationId xmlns:a16="http://schemas.microsoft.com/office/drawing/2014/main" id="{D45C594A-E17E-4B69-93D2-342558FD42BB}"/>
              </a:ext>
            </a:extLst>
          </p:cNvPr>
          <p:cNvPicPr>
            <a:picLocks noChangeAspect="1"/>
          </p:cNvPicPr>
          <p:nvPr/>
        </p:nvPicPr>
        <p:blipFill>
          <a:blip r:embed="rId6"/>
          <a:stretch>
            <a:fillRect/>
          </a:stretch>
        </p:blipFill>
        <p:spPr>
          <a:xfrm>
            <a:off x="7063470" y="3093718"/>
            <a:ext cx="1874387" cy="2061825"/>
          </a:xfrm>
          <a:prstGeom prst="rect">
            <a:avLst/>
          </a:prstGeom>
        </p:spPr>
      </p:pic>
    </p:spTree>
    <p:extLst>
      <p:ext uri="{BB962C8B-B14F-4D97-AF65-F5344CB8AC3E}">
        <p14:creationId xmlns:p14="http://schemas.microsoft.com/office/powerpoint/2010/main" val="979445711"/>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11246</TotalTime>
  <Words>1095</Words>
  <Application>Microsoft Office PowerPoint</Application>
  <PresentationFormat>Widescreen</PresentationFormat>
  <Paragraphs>200</Paragraphs>
  <Slides>11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Calibri</vt:lpstr>
      <vt:lpstr>Courier New</vt:lpstr>
      <vt:lpstr>Franklin Gothic Book</vt:lpstr>
      <vt:lpstr>Franklin Gothic Medium</vt:lpstr>
      <vt:lpstr>Georgia</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Randy Kee</cp:lastModifiedBy>
  <cp:revision>330</cp:revision>
  <cp:lastPrinted>2018-08-30T21:44:35Z</cp:lastPrinted>
  <dcterms:created xsi:type="dcterms:W3CDTF">2018-01-03T22:04:18Z</dcterms:created>
  <dcterms:modified xsi:type="dcterms:W3CDTF">2021-03-24T19:42:11Z</dcterms:modified>
</cp:coreProperties>
</file>